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0" r:id="rId4"/>
    <p:sldId id="261" r:id="rId5"/>
    <p:sldId id="276" r:id="rId6"/>
    <p:sldId id="277" r:id="rId7"/>
    <p:sldId id="275" r:id="rId8"/>
  </p:sldIdLst>
  <p:sldSz cx="15240000" cy="8128000"/>
  <p:notesSz cx="15240000" cy="8128000"/>
  <p:embeddedFontLst>
    <p:embeddedFont>
      <p:font typeface="Roboto" panose="02000000000000000000" pitchFamily="2" charset="0"/>
      <p:regular r:id="rId10"/>
      <p:bold r:id="rId11"/>
      <p:italic r:id="rId12"/>
      <p:boldItalic r:id="rId13"/>
    </p:embeddedFont>
    <p:embeddedFont>
      <p:font typeface="Roboto Medium" panose="02000000000000000000" pitchFamily="2"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pxKUAYrKr4QpfmYR7UOfSNT8y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44" y="4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540500" y="609600"/>
            <a:ext cx="10160500" cy="3048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524000" y="3860800"/>
            <a:ext cx="12192000" cy="36576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851ee61fb5_4_119:notes"/>
          <p:cNvSpPr txBox="1">
            <a:spLocks noGrp="1"/>
          </p:cNvSpPr>
          <p:nvPr>
            <p:ph type="body" idx="1"/>
          </p:nvPr>
        </p:nvSpPr>
        <p:spPr>
          <a:xfrm>
            <a:off x="1524000" y="3860800"/>
            <a:ext cx="12192000" cy="36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 name="Google Shape;42;g851ee61fb5_4_119:notes"/>
          <p:cNvSpPr>
            <a:spLocks noGrp="1" noRot="1" noChangeAspect="1"/>
          </p:cNvSpPr>
          <p:nvPr>
            <p:ph type="sldImg" idx="2"/>
          </p:nvPr>
        </p:nvSpPr>
        <p:spPr>
          <a:xfrm>
            <a:off x="2540500" y="609600"/>
            <a:ext cx="10160400" cy="3048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779b396984_3_75:notes"/>
          <p:cNvSpPr txBox="1">
            <a:spLocks noGrp="1"/>
          </p:cNvSpPr>
          <p:nvPr>
            <p:ph type="body" idx="1"/>
          </p:nvPr>
        </p:nvSpPr>
        <p:spPr>
          <a:xfrm>
            <a:off x="1524000" y="3860800"/>
            <a:ext cx="12192000" cy="36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g779b396984_3_75:notes"/>
          <p:cNvSpPr>
            <a:spLocks noGrp="1" noRot="1" noChangeAspect="1"/>
          </p:cNvSpPr>
          <p:nvPr>
            <p:ph type="sldImg" idx="2"/>
          </p:nvPr>
        </p:nvSpPr>
        <p:spPr>
          <a:xfrm>
            <a:off x="4762500" y="609600"/>
            <a:ext cx="5716588" cy="3048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79b396984_3_110:notes"/>
          <p:cNvSpPr txBox="1">
            <a:spLocks noGrp="1"/>
          </p:cNvSpPr>
          <p:nvPr>
            <p:ph type="body" idx="1"/>
          </p:nvPr>
        </p:nvSpPr>
        <p:spPr>
          <a:xfrm>
            <a:off x="1524000" y="3860800"/>
            <a:ext cx="12192000" cy="36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g779b396984_3_110:notes"/>
          <p:cNvSpPr>
            <a:spLocks noGrp="1" noRot="1" noChangeAspect="1"/>
          </p:cNvSpPr>
          <p:nvPr>
            <p:ph type="sldImg" idx="2"/>
          </p:nvPr>
        </p:nvSpPr>
        <p:spPr>
          <a:xfrm>
            <a:off x="4762500" y="609600"/>
            <a:ext cx="5716588" cy="3048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51ee61fb5_4_19:notes"/>
          <p:cNvSpPr txBox="1">
            <a:spLocks noGrp="1"/>
          </p:cNvSpPr>
          <p:nvPr>
            <p:ph type="body" idx="1"/>
          </p:nvPr>
        </p:nvSpPr>
        <p:spPr>
          <a:xfrm>
            <a:off x="1524000" y="3860800"/>
            <a:ext cx="12192000" cy="36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851ee61fb5_4_19:notes"/>
          <p:cNvSpPr>
            <a:spLocks noGrp="1" noRot="1" noChangeAspect="1"/>
          </p:cNvSpPr>
          <p:nvPr>
            <p:ph type="sldImg" idx="2"/>
          </p:nvPr>
        </p:nvSpPr>
        <p:spPr>
          <a:xfrm>
            <a:off x="4762500" y="609600"/>
            <a:ext cx="5716588" cy="3048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b44de110c_0_26:notes"/>
          <p:cNvSpPr>
            <a:spLocks noGrp="1" noRot="1" noChangeAspect="1"/>
          </p:cNvSpPr>
          <p:nvPr>
            <p:ph type="sldImg" idx="2"/>
          </p:nvPr>
        </p:nvSpPr>
        <p:spPr>
          <a:xfrm>
            <a:off x="4762500" y="609600"/>
            <a:ext cx="5716588" cy="3048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fb44de110c_0_26:notes"/>
          <p:cNvSpPr txBox="1">
            <a:spLocks noGrp="1"/>
          </p:cNvSpPr>
          <p:nvPr>
            <p:ph type="body" idx="1"/>
          </p:nvPr>
        </p:nvSpPr>
        <p:spPr>
          <a:xfrm>
            <a:off x="1524000" y="3860800"/>
            <a:ext cx="12192000" cy="36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1"/>
        <p:cNvGrpSpPr/>
        <p:nvPr/>
      </p:nvGrpSpPr>
      <p:grpSpPr>
        <a:xfrm>
          <a:off x="0" y="0"/>
          <a:ext cx="0" cy="0"/>
          <a:chOff x="0" y="0"/>
          <a:chExt cx="0" cy="0"/>
        </a:xfrm>
      </p:grpSpPr>
      <p:sp>
        <p:nvSpPr>
          <p:cNvPr id="12" name="Google Shape;12;p52"/>
          <p:cNvSpPr txBox="1">
            <a:spLocks noGrp="1"/>
          </p:cNvSpPr>
          <p:nvPr>
            <p:ph type="title"/>
          </p:nvPr>
        </p:nvSpPr>
        <p:spPr>
          <a:xfrm>
            <a:off x="-12700" y="1054100"/>
            <a:ext cx="5691505" cy="1854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0" b="1" i="0">
                <a:solidFill>
                  <a:srgbClr val="FAFAFA"/>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2"/>
          <p:cNvSpPr txBox="1">
            <a:spLocks noGrp="1"/>
          </p:cNvSpPr>
          <p:nvPr>
            <p:ph type="ftr" idx="11"/>
          </p:nvPr>
        </p:nvSpPr>
        <p:spPr>
          <a:xfrm>
            <a:off x="5181600" y="7559040"/>
            <a:ext cx="4876800" cy="4064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2"/>
          <p:cNvSpPr txBox="1">
            <a:spLocks noGrp="1"/>
          </p:cNvSpPr>
          <p:nvPr>
            <p:ph type="dt" idx="10"/>
          </p:nvPr>
        </p:nvSpPr>
        <p:spPr>
          <a:xfrm>
            <a:off x="762000" y="7559040"/>
            <a:ext cx="3505200" cy="406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2"/>
          <p:cNvSpPr txBox="1">
            <a:spLocks noGrp="1"/>
          </p:cNvSpPr>
          <p:nvPr>
            <p:ph type="sldNum" idx="12"/>
          </p:nvPr>
        </p:nvSpPr>
        <p:spPr>
          <a:xfrm>
            <a:off x="10972800" y="7559040"/>
            <a:ext cx="3505200" cy="406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53"/>
          <p:cNvSpPr txBox="1">
            <a:spLocks noGrp="1"/>
          </p:cNvSpPr>
          <p:nvPr>
            <p:ph type="title"/>
          </p:nvPr>
        </p:nvSpPr>
        <p:spPr>
          <a:xfrm>
            <a:off x="-12700" y="1054100"/>
            <a:ext cx="5691505" cy="1854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0" b="1" i="0">
                <a:solidFill>
                  <a:srgbClr val="FAFAFA"/>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3"/>
          <p:cNvSpPr txBox="1">
            <a:spLocks noGrp="1"/>
          </p:cNvSpPr>
          <p:nvPr>
            <p:ph type="body" idx="1"/>
          </p:nvPr>
        </p:nvSpPr>
        <p:spPr>
          <a:xfrm>
            <a:off x="-12700" y="1409700"/>
            <a:ext cx="6620509" cy="18542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4000" b="1" i="0">
                <a:solidFill>
                  <a:srgbClr val="232323"/>
                </a:solidFill>
                <a:latin typeface="Verdana"/>
                <a:ea typeface="Verdana"/>
                <a:cs typeface="Verdana"/>
                <a:sym typeface="Verdana"/>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5181600" y="7559040"/>
            <a:ext cx="4876800" cy="4064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3"/>
          <p:cNvSpPr txBox="1">
            <a:spLocks noGrp="1"/>
          </p:cNvSpPr>
          <p:nvPr>
            <p:ph type="dt" idx="10"/>
          </p:nvPr>
        </p:nvSpPr>
        <p:spPr>
          <a:xfrm>
            <a:off x="762000" y="7559040"/>
            <a:ext cx="3505200" cy="406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3"/>
          <p:cNvSpPr txBox="1">
            <a:spLocks noGrp="1"/>
          </p:cNvSpPr>
          <p:nvPr>
            <p:ph type="sldNum" idx="12"/>
          </p:nvPr>
        </p:nvSpPr>
        <p:spPr>
          <a:xfrm>
            <a:off x="10972800" y="7559040"/>
            <a:ext cx="3505200" cy="406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54"/>
          <p:cNvSpPr txBox="1">
            <a:spLocks noGrp="1"/>
          </p:cNvSpPr>
          <p:nvPr>
            <p:ph type="ftr" idx="11"/>
          </p:nvPr>
        </p:nvSpPr>
        <p:spPr>
          <a:xfrm>
            <a:off x="5181600" y="7559040"/>
            <a:ext cx="4876800" cy="4064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4"/>
          <p:cNvSpPr txBox="1">
            <a:spLocks noGrp="1"/>
          </p:cNvSpPr>
          <p:nvPr>
            <p:ph type="dt" idx="10"/>
          </p:nvPr>
        </p:nvSpPr>
        <p:spPr>
          <a:xfrm>
            <a:off x="762000" y="7559040"/>
            <a:ext cx="3505200" cy="406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4"/>
          <p:cNvSpPr txBox="1">
            <a:spLocks noGrp="1"/>
          </p:cNvSpPr>
          <p:nvPr>
            <p:ph type="sldNum" idx="12"/>
          </p:nvPr>
        </p:nvSpPr>
        <p:spPr>
          <a:xfrm>
            <a:off x="10972800" y="7559040"/>
            <a:ext cx="3505200" cy="406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6"/>
        <p:cNvGrpSpPr/>
        <p:nvPr/>
      </p:nvGrpSpPr>
      <p:grpSpPr>
        <a:xfrm>
          <a:off x="0" y="0"/>
          <a:ext cx="0" cy="0"/>
          <a:chOff x="0" y="0"/>
          <a:chExt cx="0" cy="0"/>
        </a:xfrm>
      </p:grpSpPr>
      <p:sp>
        <p:nvSpPr>
          <p:cNvPr id="27" name="Google Shape;27;p55"/>
          <p:cNvSpPr/>
          <p:nvPr/>
        </p:nvSpPr>
        <p:spPr>
          <a:xfrm>
            <a:off x="812800" y="760704"/>
            <a:ext cx="304800" cy="306705"/>
          </a:xfrm>
          <a:custGeom>
            <a:avLst/>
            <a:gdLst/>
            <a:ahLst/>
            <a:cxnLst/>
            <a:rect l="l" t="t" r="r" b="b"/>
            <a:pathLst>
              <a:path w="304800" h="306705" extrusionOk="0">
                <a:moveTo>
                  <a:pt x="132740" y="117360"/>
                </a:moveTo>
                <a:lnTo>
                  <a:pt x="131521" y="111086"/>
                </a:lnTo>
                <a:lnTo>
                  <a:pt x="127863" y="105562"/>
                </a:lnTo>
                <a:lnTo>
                  <a:pt x="23698" y="1409"/>
                </a:lnTo>
                <a:lnTo>
                  <a:pt x="16522" y="0"/>
                </a:lnTo>
                <a:lnTo>
                  <a:pt x="4064" y="5156"/>
                </a:lnTo>
                <a:lnTo>
                  <a:pt x="0" y="11226"/>
                </a:lnTo>
                <a:lnTo>
                  <a:pt x="0" y="298627"/>
                </a:lnTo>
                <a:lnTo>
                  <a:pt x="7454" y="306095"/>
                </a:lnTo>
                <a:lnTo>
                  <a:pt x="25882" y="306095"/>
                </a:lnTo>
                <a:lnTo>
                  <a:pt x="33350" y="298627"/>
                </a:lnTo>
                <a:lnTo>
                  <a:pt x="33350" y="58242"/>
                </a:lnTo>
                <a:lnTo>
                  <a:pt x="104267" y="129159"/>
                </a:lnTo>
                <a:lnTo>
                  <a:pt x="109778" y="132829"/>
                </a:lnTo>
                <a:lnTo>
                  <a:pt x="116065" y="134048"/>
                </a:lnTo>
                <a:lnTo>
                  <a:pt x="122339" y="132829"/>
                </a:lnTo>
                <a:lnTo>
                  <a:pt x="127863" y="129159"/>
                </a:lnTo>
                <a:lnTo>
                  <a:pt x="131521" y="123647"/>
                </a:lnTo>
                <a:lnTo>
                  <a:pt x="132740" y="117360"/>
                </a:lnTo>
                <a:close/>
              </a:path>
              <a:path w="304800" h="306705" extrusionOk="0">
                <a:moveTo>
                  <a:pt x="304800" y="8763"/>
                </a:moveTo>
                <a:lnTo>
                  <a:pt x="297345" y="1295"/>
                </a:lnTo>
                <a:lnTo>
                  <a:pt x="278904" y="1295"/>
                </a:lnTo>
                <a:lnTo>
                  <a:pt x="271449" y="8763"/>
                </a:lnTo>
                <a:lnTo>
                  <a:pt x="271449" y="249148"/>
                </a:lnTo>
                <a:lnTo>
                  <a:pt x="200520" y="178231"/>
                </a:lnTo>
                <a:lnTo>
                  <a:pt x="195008" y="174574"/>
                </a:lnTo>
                <a:lnTo>
                  <a:pt x="188722" y="173355"/>
                </a:lnTo>
                <a:lnTo>
                  <a:pt x="182448" y="174574"/>
                </a:lnTo>
                <a:lnTo>
                  <a:pt x="176936" y="178231"/>
                </a:lnTo>
                <a:lnTo>
                  <a:pt x="173266" y="183756"/>
                </a:lnTo>
                <a:lnTo>
                  <a:pt x="172046" y="190030"/>
                </a:lnTo>
                <a:lnTo>
                  <a:pt x="173266" y="196303"/>
                </a:lnTo>
                <a:lnTo>
                  <a:pt x="176936" y="201815"/>
                </a:lnTo>
                <a:lnTo>
                  <a:pt x="279514" y="304406"/>
                </a:lnTo>
                <a:lnTo>
                  <a:pt x="283781" y="306095"/>
                </a:lnTo>
                <a:lnTo>
                  <a:pt x="290271" y="306095"/>
                </a:lnTo>
                <a:lnTo>
                  <a:pt x="292442" y="305676"/>
                </a:lnTo>
                <a:lnTo>
                  <a:pt x="300736" y="302247"/>
                </a:lnTo>
                <a:lnTo>
                  <a:pt x="304800" y="296164"/>
                </a:lnTo>
                <a:lnTo>
                  <a:pt x="304800" y="8763"/>
                </a:lnTo>
                <a:close/>
              </a:path>
            </a:pathLst>
          </a:custGeom>
          <a:solidFill>
            <a:srgbClr val="00D56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 name="Google Shape;28;p55"/>
          <p:cNvSpPr txBox="1">
            <a:spLocks noGrp="1"/>
          </p:cNvSpPr>
          <p:nvPr>
            <p:ph type="title"/>
          </p:nvPr>
        </p:nvSpPr>
        <p:spPr>
          <a:xfrm>
            <a:off x="-12700" y="1054100"/>
            <a:ext cx="5691505" cy="1854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0" b="1" i="0">
                <a:solidFill>
                  <a:srgbClr val="FAFAFA"/>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body" idx="1"/>
          </p:nvPr>
        </p:nvSpPr>
        <p:spPr>
          <a:xfrm>
            <a:off x="762000" y="1869440"/>
            <a:ext cx="6629400" cy="53644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55"/>
          <p:cNvSpPr txBox="1">
            <a:spLocks noGrp="1"/>
          </p:cNvSpPr>
          <p:nvPr>
            <p:ph type="body" idx="2"/>
          </p:nvPr>
        </p:nvSpPr>
        <p:spPr>
          <a:xfrm>
            <a:off x="7848600" y="1869440"/>
            <a:ext cx="6629400" cy="53644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55"/>
          <p:cNvSpPr txBox="1">
            <a:spLocks noGrp="1"/>
          </p:cNvSpPr>
          <p:nvPr>
            <p:ph type="ftr" idx="11"/>
          </p:nvPr>
        </p:nvSpPr>
        <p:spPr>
          <a:xfrm>
            <a:off x="5181600" y="7559040"/>
            <a:ext cx="4876800" cy="4064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5"/>
          <p:cNvSpPr txBox="1">
            <a:spLocks noGrp="1"/>
          </p:cNvSpPr>
          <p:nvPr>
            <p:ph type="dt" idx="10"/>
          </p:nvPr>
        </p:nvSpPr>
        <p:spPr>
          <a:xfrm>
            <a:off x="762000" y="7559040"/>
            <a:ext cx="3505200" cy="406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5"/>
          <p:cNvSpPr txBox="1">
            <a:spLocks noGrp="1"/>
          </p:cNvSpPr>
          <p:nvPr>
            <p:ph type="sldNum" idx="12"/>
          </p:nvPr>
        </p:nvSpPr>
        <p:spPr>
          <a:xfrm>
            <a:off x="10972800" y="7559040"/>
            <a:ext cx="3505200" cy="406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56"/>
          <p:cNvSpPr txBox="1">
            <a:spLocks noGrp="1"/>
          </p:cNvSpPr>
          <p:nvPr>
            <p:ph type="ctrTitle"/>
          </p:nvPr>
        </p:nvSpPr>
        <p:spPr>
          <a:xfrm>
            <a:off x="1143000" y="2519680"/>
            <a:ext cx="12954000" cy="1706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6"/>
          <p:cNvSpPr txBox="1">
            <a:spLocks noGrp="1"/>
          </p:cNvSpPr>
          <p:nvPr>
            <p:ph type="subTitle" idx="1"/>
          </p:nvPr>
        </p:nvSpPr>
        <p:spPr>
          <a:xfrm>
            <a:off x="2286000" y="4551680"/>
            <a:ext cx="10668000" cy="203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6"/>
          <p:cNvSpPr txBox="1">
            <a:spLocks noGrp="1"/>
          </p:cNvSpPr>
          <p:nvPr>
            <p:ph type="ftr" idx="11"/>
          </p:nvPr>
        </p:nvSpPr>
        <p:spPr>
          <a:xfrm>
            <a:off x="5181600" y="7559040"/>
            <a:ext cx="4876800" cy="4064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6"/>
          <p:cNvSpPr txBox="1">
            <a:spLocks noGrp="1"/>
          </p:cNvSpPr>
          <p:nvPr>
            <p:ph type="dt" idx="10"/>
          </p:nvPr>
        </p:nvSpPr>
        <p:spPr>
          <a:xfrm>
            <a:off x="762000" y="7559040"/>
            <a:ext cx="3505200" cy="406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6"/>
          <p:cNvSpPr txBox="1">
            <a:spLocks noGrp="1"/>
          </p:cNvSpPr>
          <p:nvPr>
            <p:ph type="sldNum" idx="12"/>
          </p:nvPr>
        </p:nvSpPr>
        <p:spPr>
          <a:xfrm>
            <a:off x="10972800" y="7559040"/>
            <a:ext cx="3505200" cy="406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1"/>
          <p:cNvSpPr txBox="1">
            <a:spLocks noGrp="1"/>
          </p:cNvSpPr>
          <p:nvPr>
            <p:ph type="title"/>
          </p:nvPr>
        </p:nvSpPr>
        <p:spPr>
          <a:xfrm>
            <a:off x="-12700" y="1054100"/>
            <a:ext cx="5691505" cy="18542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0" b="1" i="0" u="none" strike="noStrike" cap="none">
                <a:solidFill>
                  <a:srgbClr val="FAFAFA"/>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1"/>
          <p:cNvSpPr txBox="1">
            <a:spLocks noGrp="1"/>
          </p:cNvSpPr>
          <p:nvPr>
            <p:ph type="body" idx="1"/>
          </p:nvPr>
        </p:nvSpPr>
        <p:spPr>
          <a:xfrm>
            <a:off x="-12700" y="1409700"/>
            <a:ext cx="6620509" cy="18542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4000" b="1" i="0" u="none" strike="noStrike" cap="none">
                <a:solidFill>
                  <a:srgbClr val="232323"/>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51"/>
          <p:cNvSpPr txBox="1">
            <a:spLocks noGrp="1"/>
          </p:cNvSpPr>
          <p:nvPr>
            <p:ph type="ftr" idx="11"/>
          </p:nvPr>
        </p:nvSpPr>
        <p:spPr>
          <a:xfrm>
            <a:off x="5181600" y="7559040"/>
            <a:ext cx="4876800" cy="4064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51"/>
          <p:cNvSpPr txBox="1">
            <a:spLocks noGrp="1"/>
          </p:cNvSpPr>
          <p:nvPr>
            <p:ph type="dt" idx="10"/>
          </p:nvPr>
        </p:nvSpPr>
        <p:spPr>
          <a:xfrm>
            <a:off x="762000" y="7559040"/>
            <a:ext cx="3505200" cy="4064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51"/>
          <p:cNvSpPr txBox="1">
            <a:spLocks noGrp="1"/>
          </p:cNvSpPr>
          <p:nvPr>
            <p:ph type="sldNum" idx="12"/>
          </p:nvPr>
        </p:nvSpPr>
        <p:spPr>
          <a:xfrm>
            <a:off x="10972800" y="7559040"/>
            <a:ext cx="3505200" cy="4064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rtd@met.l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hyperlink" Target="https://met.l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pic>
        <p:nvPicPr>
          <p:cNvPr id="44" name="Google Shape;44;g851ee61fb5_4_119"/>
          <p:cNvPicPr preferRelativeResize="0"/>
          <p:nvPr/>
        </p:nvPicPr>
        <p:blipFill rotWithShape="1">
          <a:blip r:embed="rId3">
            <a:alphaModFix/>
          </a:blip>
          <a:srcRect t="9967" b="9966"/>
          <a:stretch/>
        </p:blipFill>
        <p:spPr>
          <a:xfrm>
            <a:off x="0" y="0"/>
            <a:ext cx="15227295" cy="8128000"/>
          </a:xfrm>
          <a:prstGeom prst="rect">
            <a:avLst/>
          </a:prstGeom>
          <a:noFill/>
          <a:ln>
            <a:noFill/>
          </a:ln>
        </p:spPr>
      </p:pic>
      <p:sp>
        <p:nvSpPr>
          <p:cNvPr id="45" name="Google Shape;45;g851ee61fb5_4_119"/>
          <p:cNvSpPr/>
          <p:nvPr/>
        </p:nvSpPr>
        <p:spPr>
          <a:xfrm>
            <a:off x="0" y="2075"/>
            <a:ext cx="15227300" cy="8135588"/>
          </a:xfrm>
          <a:custGeom>
            <a:avLst/>
            <a:gdLst/>
            <a:ahLst/>
            <a:cxnLst/>
            <a:rect l="l" t="t" r="r" b="b"/>
            <a:pathLst>
              <a:path w="15227300" h="8115300" extrusionOk="0">
                <a:moveTo>
                  <a:pt x="15227300" y="0"/>
                </a:moveTo>
                <a:lnTo>
                  <a:pt x="0" y="0"/>
                </a:lnTo>
                <a:lnTo>
                  <a:pt x="0" y="8115300"/>
                </a:lnTo>
                <a:lnTo>
                  <a:pt x="15227300" y="8115300"/>
                </a:lnTo>
                <a:lnTo>
                  <a:pt x="15227300" y="0"/>
                </a:lnTo>
                <a:close/>
              </a:path>
            </a:pathLst>
          </a:custGeom>
          <a:solidFill>
            <a:srgbClr val="000000">
              <a:alpha val="65098"/>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 name="Google Shape;46;g851ee61fb5_4_119"/>
          <p:cNvSpPr txBox="1">
            <a:spLocks noGrp="1"/>
          </p:cNvSpPr>
          <p:nvPr>
            <p:ph type="title"/>
          </p:nvPr>
        </p:nvSpPr>
        <p:spPr>
          <a:xfrm>
            <a:off x="8328975" y="3048000"/>
            <a:ext cx="3442500" cy="2042100"/>
          </a:xfrm>
          <a:prstGeom prst="rect">
            <a:avLst/>
          </a:prstGeom>
          <a:noFill/>
          <a:ln>
            <a:noFill/>
          </a:ln>
        </p:spPr>
        <p:txBody>
          <a:bodyPr spcFirstLastPara="1" wrap="square" lIns="0" tIns="12700" rIns="0" bIns="0" anchor="ctr" anchorCtr="0">
            <a:noAutofit/>
          </a:bodyPr>
          <a:lstStyle/>
          <a:p>
            <a:pPr marL="0" lvl="0" indent="0" algn="l" rtl="0">
              <a:lnSpc>
                <a:spcPct val="100000"/>
              </a:lnSpc>
              <a:spcBef>
                <a:spcPts val="0"/>
              </a:spcBef>
              <a:spcAft>
                <a:spcPts val="0"/>
              </a:spcAft>
              <a:buSzPts val="1400"/>
              <a:buNone/>
            </a:pPr>
            <a:r>
              <a:rPr lang="en-US" sz="2400">
                <a:solidFill>
                  <a:srgbClr val="FFFFFF"/>
                </a:solidFill>
                <a:latin typeface="Roboto"/>
                <a:ea typeface="Roboto"/>
                <a:cs typeface="Roboto"/>
                <a:sym typeface="Roboto"/>
              </a:rPr>
              <a:t>Modern E-Technologies</a:t>
            </a:r>
            <a:endParaRPr sz="2400">
              <a:solidFill>
                <a:srgbClr val="FFFFFF"/>
              </a:solidFill>
              <a:latin typeface="Roboto"/>
              <a:ea typeface="Roboto"/>
              <a:cs typeface="Roboto"/>
              <a:sym typeface="Roboto"/>
            </a:endParaRPr>
          </a:p>
        </p:txBody>
      </p:sp>
      <p:sp>
        <p:nvSpPr>
          <p:cNvPr id="47" name="Google Shape;47;g851ee61fb5_4_119"/>
          <p:cNvSpPr/>
          <p:nvPr/>
        </p:nvSpPr>
        <p:spPr>
          <a:xfrm rot="5400000">
            <a:off x="6611585" y="4060920"/>
            <a:ext cx="2042160" cy="16320"/>
          </a:xfrm>
          <a:custGeom>
            <a:avLst/>
            <a:gdLst/>
            <a:ahLst/>
            <a:cxnLst/>
            <a:rect l="l" t="t" r="r" b="b"/>
            <a:pathLst>
              <a:path w="508000" h="25400" extrusionOk="0">
                <a:moveTo>
                  <a:pt x="508000" y="0"/>
                </a:moveTo>
                <a:lnTo>
                  <a:pt x="0" y="0"/>
                </a:lnTo>
                <a:lnTo>
                  <a:pt x="0" y="25400"/>
                </a:lnTo>
                <a:lnTo>
                  <a:pt x="508000" y="25400"/>
                </a:lnTo>
                <a:lnTo>
                  <a:pt x="508000"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chemeClr val="lt1"/>
              </a:highlight>
              <a:latin typeface="Arial"/>
              <a:ea typeface="Arial"/>
              <a:cs typeface="Arial"/>
              <a:sym typeface="Arial"/>
            </a:endParaRPr>
          </a:p>
        </p:txBody>
      </p:sp>
      <p:pic>
        <p:nvPicPr>
          <p:cNvPr id="48" name="Google Shape;48;g851ee61fb5_4_119"/>
          <p:cNvPicPr preferRelativeResize="0"/>
          <p:nvPr/>
        </p:nvPicPr>
        <p:blipFill rotWithShape="1">
          <a:blip r:embed="rId4">
            <a:alphaModFix/>
          </a:blip>
          <a:srcRect/>
          <a:stretch/>
        </p:blipFill>
        <p:spPr>
          <a:xfrm>
            <a:off x="4680825" y="3619276"/>
            <a:ext cx="2255524" cy="80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2"/>
        <p:cNvGrpSpPr/>
        <p:nvPr/>
      </p:nvGrpSpPr>
      <p:grpSpPr>
        <a:xfrm>
          <a:off x="0" y="0"/>
          <a:ext cx="0" cy="0"/>
          <a:chOff x="0" y="0"/>
          <a:chExt cx="0" cy="0"/>
        </a:xfrm>
      </p:grpSpPr>
      <p:sp>
        <p:nvSpPr>
          <p:cNvPr id="53" name="Google Shape;53;g779b396984_3_75"/>
          <p:cNvSpPr/>
          <p:nvPr/>
        </p:nvSpPr>
        <p:spPr>
          <a:xfrm>
            <a:off x="2038425" y="609587"/>
            <a:ext cx="13334" cy="610235"/>
          </a:xfrm>
          <a:custGeom>
            <a:avLst/>
            <a:gdLst/>
            <a:ahLst/>
            <a:cxnLst/>
            <a:rect l="l" t="t" r="r" b="b"/>
            <a:pathLst>
              <a:path w="13334" h="610235" extrusionOk="0">
                <a:moveTo>
                  <a:pt x="12712" y="0"/>
                </a:moveTo>
                <a:lnTo>
                  <a:pt x="0" y="0"/>
                </a:lnTo>
                <a:lnTo>
                  <a:pt x="0" y="609612"/>
                </a:lnTo>
                <a:lnTo>
                  <a:pt x="12712" y="609612"/>
                </a:lnTo>
                <a:lnTo>
                  <a:pt x="12712" y="0"/>
                </a:lnTo>
                <a:close/>
              </a:path>
            </a:pathLst>
          </a:custGeom>
          <a:solidFill>
            <a:srgbClr val="D6D6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54;g779b396984_3_75"/>
          <p:cNvSpPr txBox="1"/>
          <p:nvPr/>
        </p:nvSpPr>
        <p:spPr>
          <a:xfrm>
            <a:off x="2267775" y="609575"/>
            <a:ext cx="2660700" cy="610200"/>
          </a:xfrm>
          <a:prstGeom prst="rect">
            <a:avLst/>
          </a:prstGeom>
          <a:noFill/>
          <a:ln>
            <a:noFill/>
          </a:ln>
        </p:spPr>
        <p:txBody>
          <a:bodyPr spcFirstLastPara="1" wrap="square" lIns="0" tIns="12700" rIns="0" bIns="0" anchor="ctr" anchorCtr="0">
            <a:noAutofit/>
          </a:bodyPr>
          <a:lstStyle/>
          <a:p>
            <a:pPr marL="1270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Roboto"/>
                <a:ea typeface="Roboto"/>
                <a:cs typeface="Roboto"/>
                <a:sym typeface="Roboto"/>
              </a:rPr>
              <a:t>ABOUT MODERN E-TECHNOLOGIES</a:t>
            </a:r>
            <a:endParaRPr sz="1200" b="1" i="0" u="none" strike="noStrike" cap="none">
              <a:solidFill>
                <a:srgbClr val="000000"/>
              </a:solidFill>
              <a:latin typeface="Roboto"/>
              <a:ea typeface="Roboto"/>
              <a:cs typeface="Roboto"/>
              <a:sym typeface="Roboto"/>
            </a:endParaRPr>
          </a:p>
        </p:txBody>
      </p:sp>
      <p:sp>
        <p:nvSpPr>
          <p:cNvPr id="55" name="Google Shape;55;g779b396984_3_75"/>
          <p:cNvSpPr txBox="1">
            <a:spLocks noGrp="1"/>
          </p:cNvSpPr>
          <p:nvPr>
            <p:ph type="title"/>
          </p:nvPr>
        </p:nvSpPr>
        <p:spPr>
          <a:xfrm>
            <a:off x="812800" y="2030363"/>
            <a:ext cx="5787300" cy="7071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sz="3600" dirty="0">
                <a:solidFill>
                  <a:srgbClr val="232323"/>
                </a:solidFill>
                <a:latin typeface="Roboto"/>
                <a:ea typeface="Roboto"/>
                <a:cs typeface="Roboto"/>
                <a:sym typeface="Roboto"/>
              </a:rPr>
              <a:t>About </a:t>
            </a:r>
            <a:r>
              <a:rPr lang="en-US" sz="3600" dirty="0">
                <a:solidFill>
                  <a:srgbClr val="54B1DF"/>
                </a:solidFill>
                <a:latin typeface="Roboto"/>
                <a:ea typeface="Roboto"/>
                <a:cs typeface="Roboto"/>
                <a:sym typeface="Roboto"/>
              </a:rPr>
              <a:t>us</a:t>
            </a:r>
            <a:endParaRPr sz="3600" dirty="0">
              <a:solidFill>
                <a:srgbClr val="54B1DF"/>
              </a:solidFill>
              <a:latin typeface="Roboto"/>
              <a:ea typeface="Roboto"/>
              <a:cs typeface="Roboto"/>
              <a:sym typeface="Roboto"/>
            </a:endParaRPr>
          </a:p>
        </p:txBody>
      </p:sp>
      <p:sp>
        <p:nvSpPr>
          <p:cNvPr id="56" name="Google Shape;56;g779b396984_3_75"/>
          <p:cNvSpPr txBox="1"/>
          <p:nvPr/>
        </p:nvSpPr>
        <p:spPr>
          <a:xfrm>
            <a:off x="1511300" y="3090836"/>
            <a:ext cx="4594800" cy="1244700"/>
          </a:xfrm>
          <a:prstGeom prst="rect">
            <a:avLst/>
          </a:prstGeom>
          <a:noFill/>
          <a:ln>
            <a:noFill/>
          </a:ln>
        </p:spPr>
        <p:txBody>
          <a:bodyPr spcFirstLastPara="1" wrap="square" lIns="0" tIns="12700" rIns="0" bIns="0" anchor="t" anchorCtr="0">
            <a:noAutofit/>
          </a:bodyPr>
          <a:lstStyle/>
          <a:p>
            <a:pPr marL="12700" marR="5080" lvl="0" indent="0" algn="l" rtl="0">
              <a:lnSpc>
                <a:spcPct val="111100"/>
              </a:lnSpc>
              <a:spcBef>
                <a:spcPts val="0"/>
              </a:spcBef>
              <a:spcAft>
                <a:spcPts val="0"/>
              </a:spcAft>
              <a:buClr>
                <a:srgbClr val="000000"/>
              </a:buClr>
              <a:buSzPts val="2400"/>
              <a:buFont typeface="Arial"/>
              <a:buNone/>
            </a:pPr>
            <a:r>
              <a:rPr lang="en-US" sz="2200" b="0" i="0" u="none" strike="noStrike" cap="none">
                <a:solidFill>
                  <a:srgbClr val="000000"/>
                </a:solidFill>
                <a:latin typeface="Roboto"/>
                <a:ea typeface="Roboto"/>
                <a:cs typeface="Roboto"/>
                <a:sym typeface="Roboto"/>
              </a:rPr>
              <a:t>About Modern E-Technologies</a:t>
            </a:r>
            <a:endParaRPr sz="2200" b="0" i="0" u="none" strike="noStrike" cap="none">
              <a:solidFill>
                <a:srgbClr val="54B1DF"/>
              </a:solidFill>
              <a:latin typeface="Roboto"/>
              <a:ea typeface="Roboto"/>
              <a:cs typeface="Roboto"/>
              <a:sym typeface="Roboto"/>
            </a:endParaRPr>
          </a:p>
        </p:txBody>
      </p:sp>
      <p:sp>
        <p:nvSpPr>
          <p:cNvPr id="57" name="Google Shape;57;g779b396984_3_75"/>
          <p:cNvSpPr/>
          <p:nvPr/>
        </p:nvSpPr>
        <p:spPr>
          <a:xfrm>
            <a:off x="812800" y="3278325"/>
            <a:ext cx="508000" cy="25400"/>
          </a:xfrm>
          <a:custGeom>
            <a:avLst/>
            <a:gdLst/>
            <a:ahLst/>
            <a:cxnLst/>
            <a:rect l="l" t="t" r="r" b="b"/>
            <a:pathLst>
              <a:path w="508000" h="25400" extrusionOk="0">
                <a:moveTo>
                  <a:pt x="508000" y="0"/>
                </a:moveTo>
                <a:lnTo>
                  <a:pt x="0" y="0"/>
                </a:lnTo>
                <a:lnTo>
                  <a:pt x="0" y="25400"/>
                </a:lnTo>
                <a:lnTo>
                  <a:pt x="508000" y="25400"/>
                </a:lnTo>
                <a:lnTo>
                  <a:pt x="508000" y="0"/>
                </a:lnTo>
                <a:close/>
              </a:path>
            </a:pathLst>
          </a:custGeom>
          <a:solidFill>
            <a:srgbClr val="54B1D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chemeClr val="accent6"/>
              </a:highlight>
              <a:latin typeface="Arial"/>
              <a:ea typeface="Arial"/>
              <a:cs typeface="Arial"/>
              <a:sym typeface="Arial"/>
            </a:endParaRPr>
          </a:p>
        </p:txBody>
      </p:sp>
      <p:sp>
        <p:nvSpPr>
          <p:cNvPr id="58" name="Google Shape;58;g779b396984_3_75"/>
          <p:cNvSpPr txBox="1"/>
          <p:nvPr/>
        </p:nvSpPr>
        <p:spPr>
          <a:xfrm>
            <a:off x="768425" y="3740275"/>
            <a:ext cx="5601600" cy="20913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720"/>
              </a:spcBef>
              <a:spcAft>
                <a:spcPts val="0"/>
              </a:spcAft>
              <a:buClr>
                <a:schemeClr val="dk1"/>
              </a:buClr>
              <a:buSzPts val="1100"/>
              <a:buFont typeface="Arial"/>
              <a:buNone/>
            </a:pPr>
            <a:r>
              <a:rPr lang="en-US" sz="1500" b="0" i="0" u="none" strike="noStrike" cap="none" dirty="0">
                <a:solidFill>
                  <a:schemeClr val="dk1"/>
                </a:solidFill>
                <a:latin typeface="Roboto"/>
                <a:ea typeface="Roboto"/>
                <a:cs typeface="Roboto"/>
                <a:sym typeface="Roboto"/>
              </a:rPr>
              <a:t>Modern E-Technologies (MET) is a technology intensive company with an aim to produce novel technologies, components and equipment for the renewable energy, thermal </a:t>
            </a:r>
            <a:r>
              <a:rPr lang="en-GB" sz="1500" dirty="0">
                <a:solidFill>
                  <a:schemeClr val="dk1"/>
                </a:solidFill>
                <a:latin typeface="Roboto"/>
                <a:ea typeface="Roboto"/>
                <a:cs typeface="Roboto"/>
                <a:sym typeface="Roboto"/>
              </a:rPr>
              <a:t>&amp; electrical </a:t>
            </a:r>
            <a:r>
              <a:rPr lang="en-US" sz="1500" b="0" i="0" u="none" strike="noStrike" cap="none" dirty="0">
                <a:solidFill>
                  <a:schemeClr val="dk1"/>
                </a:solidFill>
                <a:latin typeface="Roboto"/>
                <a:ea typeface="Roboto"/>
                <a:cs typeface="Roboto"/>
                <a:sym typeface="Roboto"/>
              </a:rPr>
              <a:t>storage, electronics and other technological innovation adoptive industries. From the beginning in 2007 MET is focusing its activities onto knowledge intensive technologies development and commercialization mostly for renewable energy sector.</a:t>
            </a:r>
            <a:endParaRPr sz="1500" b="0"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600"/>
              <a:buFont typeface="Arial"/>
              <a:buNone/>
            </a:pPr>
            <a:endParaRPr sz="1500" b="0" i="0" u="none" strike="noStrike" cap="none" dirty="0">
              <a:solidFill>
                <a:schemeClr val="dk1"/>
              </a:solidFill>
              <a:latin typeface="Roboto"/>
              <a:ea typeface="Roboto"/>
              <a:cs typeface="Roboto"/>
              <a:sym typeface="Roboto"/>
            </a:endParaRPr>
          </a:p>
        </p:txBody>
      </p:sp>
      <p:sp>
        <p:nvSpPr>
          <p:cNvPr id="59" name="Google Shape;59;g779b396984_3_75"/>
          <p:cNvSpPr txBox="1">
            <a:spLocks noGrp="1"/>
          </p:cNvSpPr>
          <p:nvPr>
            <p:ph type="title"/>
          </p:nvPr>
        </p:nvSpPr>
        <p:spPr>
          <a:xfrm>
            <a:off x="812800" y="5916100"/>
            <a:ext cx="1378200" cy="6351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sz="3600">
                <a:solidFill>
                  <a:srgbClr val="54B1DF"/>
                </a:solidFill>
                <a:latin typeface="Roboto"/>
                <a:ea typeface="Roboto"/>
                <a:cs typeface="Roboto"/>
                <a:sym typeface="Roboto"/>
              </a:rPr>
              <a:t>2007</a:t>
            </a:r>
            <a:endParaRPr sz="3600">
              <a:solidFill>
                <a:srgbClr val="54B1DF"/>
              </a:solidFill>
              <a:latin typeface="Roboto"/>
              <a:ea typeface="Roboto"/>
              <a:cs typeface="Roboto"/>
              <a:sym typeface="Roboto"/>
            </a:endParaRPr>
          </a:p>
        </p:txBody>
      </p:sp>
      <p:sp>
        <p:nvSpPr>
          <p:cNvPr id="60" name="Google Shape;60;g779b396984_3_75"/>
          <p:cNvSpPr txBox="1"/>
          <p:nvPr/>
        </p:nvSpPr>
        <p:spPr>
          <a:xfrm>
            <a:off x="812800" y="6627400"/>
            <a:ext cx="2660700" cy="826500"/>
          </a:xfrm>
          <a:prstGeom prst="rect">
            <a:avLst/>
          </a:prstGeom>
          <a:noFill/>
          <a:ln>
            <a:noFill/>
          </a:ln>
        </p:spPr>
        <p:txBody>
          <a:bodyPr spcFirstLastPara="1" wrap="square" lIns="0" tIns="12700" rIns="0" bIns="0" anchor="ctr" anchorCtr="0">
            <a:noAutofit/>
          </a:bodyPr>
          <a:lstStyle/>
          <a:p>
            <a:pPr marL="0" marR="0" lvl="0" indent="0" algn="l" rtl="0">
              <a:lnSpc>
                <a:spcPct val="100000"/>
              </a:lnSpc>
              <a:spcBef>
                <a:spcPts val="720"/>
              </a:spcBef>
              <a:spcAft>
                <a:spcPts val="0"/>
              </a:spcAft>
              <a:buClr>
                <a:srgbClr val="000000"/>
              </a:buClr>
              <a:buSzPts val="1800"/>
              <a:buFont typeface="Arial"/>
              <a:buNone/>
            </a:pPr>
            <a:r>
              <a:rPr lang="en-US" sz="1500" b="1" i="0" u="none" strike="noStrike" cap="none">
                <a:solidFill>
                  <a:schemeClr val="dk1"/>
                </a:solidFill>
                <a:latin typeface="Roboto"/>
                <a:ea typeface="Roboto"/>
                <a:cs typeface="Roboto"/>
                <a:sym typeface="Roboto"/>
              </a:rPr>
              <a:t>Founded in</a:t>
            </a:r>
            <a:endParaRPr sz="1500" b="1" i="0" u="none" strike="noStrike" cap="none">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800"/>
              <a:buFont typeface="Arial"/>
              <a:buNone/>
            </a:pPr>
            <a:endParaRPr sz="1500" b="1" i="0" u="none" strike="noStrike" cap="none">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800"/>
              <a:buFont typeface="Arial"/>
              <a:buNone/>
            </a:pPr>
            <a:endParaRPr sz="1500" b="1" i="0" u="none" strike="noStrike" cap="none">
              <a:solidFill>
                <a:schemeClr val="dk1"/>
              </a:solidFill>
              <a:latin typeface="Roboto"/>
              <a:ea typeface="Roboto"/>
              <a:cs typeface="Roboto"/>
              <a:sym typeface="Roboto"/>
            </a:endParaRPr>
          </a:p>
        </p:txBody>
      </p:sp>
      <p:sp>
        <p:nvSpPr>
          <p:cNvPr id="61" name="Google Shape;61;g779b396984_3_75"/>
          <p:cNvSpPr txBox="1">
            <a:spLocks noGrp="1"/>
          </p:cNvSpPr>
          <p:nvPr>
            <p:ph type="title"/>
          </p:nvPr>
        </p:nvSpPr>
        <p:spPr>
          <a:xfrm>
            <a:off x="3204650" y="5918450"/>
            <a:ext cx="1378200" cy="6351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sz="3600" dirty="0">
                <a:solidFill>
                  <a:srgbClr val="54B1DF"/>
                </a:solidFill>
                <a:latin typeface="Roboto"/>
                <a:ea typeface="Roboto"/>
                <a:cs typeface="Roboto"/>
                <a:sym typeface="Roboto"/>
              </a:rPr>
              <a:t>40+</a:t>
            </a:r>
            <a:endParaRPr sz="3600" dirty="0">
              <a:solidFill>
                <a:srgbClr val="54B1DF"/>
              </a:solidFill>
              <a:latin typeface="Roboto"/>
              <a:ea typeface="Roboto"/>
              <a:cs typeface="Roboto"/>
              <a:sym typeface="Roboto"/>
            </a:endParaRPr>
          </a:p>
        </p:txBody>
      </p:sp>
      <p:sp>
        <p:nvSpPr>
          <p:cNvPr id="62" name="Google Shape;62;g779b396984_3_75"/>
          <p:cNvSpPr txBox="1"/>
          <p:nvPr/>
        </p:nvSpPr>
        <p:spPr>
          <a:xfrm>
            <a:off x="3204650" y="6629750"/>
            <a:ext cx="2660700" cy="826500"/>
          </a:xfrm>
          <a:prstGeom prst="rect">
            <a:avLst/>
          </a:prstGeom>
          <a:noFill/>
          <a:ln>
            <a:noFill/>
          </a:ln>
        </p:spPr>
        <p:txBody>
          <a:bodyPr spcFirstLastPara="1" wrap="square" lIns="0" tIns="12700" rIns="0" bIns="0" anchor="ctr" anchorCtr="0">
            <a:noAutofit/>
          </a:bodyPr>
          <a:lstStyle/>
          <a:p>
            <a:pPr marL="0" marR="0" lvl="0" indent="0" algn="l" rtl="0">
              <a:lnSpc>
                <a:spcPct val="100000"/>
              </a:lnSpc>
              <a:spcBef>
                <a:spcPts val="720"/>
              </a:spcBef>
              <a:spcAft>
                <a:spcPts val="0"/>
              </a:spcAft>
              <a:buClr>
                <a:srgbClr val="000000"/>
              </a:buClr>
              <a:buSzPts val="1800"/>
              <a:buFont typeface="Arial"/>
              <a:buNone/>
            </a:pPr>
            <a:endParaRPr sz="1500" b="1" i="0" u="none" strike="noStrike" cap="none">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800"/>
              <a:buFont typeface="Arial"/>
              <a:buNone/>
            </a:pPr>
            <a:r>
              <a:rPr lang="en-US" sz="1500" b="1" i="0" u="none" strike="noStrike" cap="none">
                <a:solidFill>
                  <a:schemeClr val="dk1"/>
                </a:solidFill>
                <a:latin typeface="Roboto"/>
                <a:ea typeface="Roboto"/>
                <a:cs typeface="Roboto"/>
                <a:sym typeface="Roboto"/>
              </a:rPr>
              <a:t>Team members</a:t>
            </a:r>
            <a:endParaRPr sz="1500" b="1" i="0" u="none" strike="noStrike" cap="none">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800"/>
              <a:buFont typeface="Arial"/>
              <a:buNone/>
            </a:pPr>
            <a:endParaRPr sz="1500" b="1" i="0" u="none" strike="noStrike" cap="none">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800"/>
              <a:buFont typeface="Arial"/>
              <a:buNone/>
            </a:pPr>
            <a:endParaRPr sz="1500" b="1" i="0" u="none" strike="noStrike" cap="none">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800"/>
              <a:buFont typeface="Arial"/>
              <a:buNone/>
            </a:pPr>
            <a:endParaRPr sz="1500" b="1" i="0" u="none" strike="noStrike" cap="none">
              <a:solidFill>
                <a:schemeClr val="dk1"/>
              </a:solidFill>
              <a:latin typeface="Roboto"/>
              <a:ea typeface="Roboto"/>
              <a:cs typeface="Roboto"/>
              <a:sym typeface="Roboto"/>
            </a:endParaRPr>
          </a:p>
        </p:txBody>
      </p:sp>
      <p:pic>
        <p:nvPicPr>
          <p:cNvPr id="63" name="Google Shape;63;g779b396984_3_75"/>
          <p:cNvPicPr preferRelativeResize="0"/>
          <p:nvPr/>
        </p:nvPicPr>
        <p:blipFill rotWithShape="1">
          <a:blip r:embed="rId3">
            <a:alphaModFix/>
          </a:blip>
          <a:srcRect/>
          <a:stretch/>
        </p:blipFill>
        <p:spPr>
          <a:xfrm>
            <a:off x="762202" y="725658"/>
            <a:ext cx="1060201" cy="378093"/>
          </a:xfrm>
          <a:prstGeom prst="rect">
            <a:avLst/>
          </a:prstGeom>
          <a:noFill/>
          <a:ln>
            <a:noFill/>
          </a:ln>
        </p:spPr>
      </p:pic>
      <p:pic>
        <p:nvPicPr>
          <p:cNvPr id="64" name="Google Shape;64;g779b396984_3_75"/>
          <p:cNvPicPr preferRelativeResize="0"/>
          <p:nvPr/>
        </p:nvPicPr>
        <p:blipFill rotWithShape="1">
          <a:blip r:embed="rId4">
            <a:alphaModFix/>
          </a:blip>
          <a:srcRect l="27746" r="16423"/>
          <a:stretch/>
        </p:blipFill>
        <p:spPr>
          <a:xfrm>
            <a:off x="8433750" y="0"/>
            <a:ext cx="6806250" cy="812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779b396984_3_110"/>
          <p:cNvSpPr/>
          <p:nvPr/>
        </p:nvSpPr>
        <p:spPr>
          <a:xfrm>
            <a:off x="2038425" y="609587"/>
            <a:ext cx="13334" cy="610235"/>
          </a:xfrm>
          <a:custGeom>
            <a:avLst/>
            <a:gdLst/>
            <a:ahLst/>
            <a:cxnLst/>
            <a:rect l="l" t="t" r="r" b="b"/>
            <a:pathLst>
              <a:path w="13334" h="610235" extrusionOk="0">
                <a:moveTo>
                  <a:pt x="12712" y="0"/>
                </a:moveTo>
                <a:lnTo>
                  <a:pt x="0" y="0"/>
                </a:lnTo>
                <a:lnTo>
                  <a:pt x="0" y="609612"/>
                </a:lnTo>
                <a:lnTo>
                  <a:pt x="12712" y="609612"/>
                </a:lnTo>
                <a:lnTo>
                  <a:pt x="12712" y="0"/>
                </a:lnTo>
                <a:close/>
              </a:path>
            </a:pathLst>
          </a:custGeom>
          <a:solidFill>
            <a:srgbClr val="D6D6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 name="Google Shape;90;g779b396984_3_110"/>
          <p:cNvSpPr txBox="1"/>
          <p:nvPr/>
        </p:nvSpPr>
        <p:spPr>
          <a:xfrm>
            <a:off x="2267775" y="725700"/>
            <a:ext cx="2399400" cy="378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MODERN E-TECHNOLOGIES GROUP DEPARTMENTS</a:t>
            </a:r>
            <a:endParaRPr sz="1200" b="1" i="0" u="none" strike="noStrike" cap="none">
              <a:solidFill>
                <a:srgbClr val="000000"/>
              </a:solidFill>
              <a:latin typeface="Roboto"/>
              <a:ea typeface="Roboto"/>
              <a:cs typeface="Roboto"/>
              <a:sym typeface="Roboto"/>
            </a:endParaRPr>
          </a:p>
        </p:txBody>
      </p:sp>
      <p:sp>
        <p:nvSpPr>
          <p:cNvPr id="91" name="Google Shape;91;g779b396984_3_110"/>
          <p:cNvSpPr/>
          <p:nvPr/>
        </p:nvSpPr>
        <p:spPr>
          <a:xfrm>
            <a:off x="5345550" y="2913950"/>
            <a:ext cx="4548900" cy="1015800"/>
          </a:xfrm>
          <a:prstGeom prst="roundRect">
            <a:avLst>
              <a:gd name="adj" fmla="val 0"/>
            </a:avLst>
          </a:prstGeom>
          <a:no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Modern E-Technologies </a:t>
            </a:r>
            <a:r>
              <a:rPr lang="en-US" sz="1600" b="1">
                <a:latin typeface="Roboto"/>
                <a:ea typeface="Roboto"/>
                <a:cs typeface="Roboto"/>
                <a:sym typeface="Roboto"/>
              </a:rPr>
              <a:t>departments</a:t>
            </a:r>
            <a:endParaRPr sz="1600" b="1" i="0" u="none" strike="noStrike" cap="none">
              <a:solidFill>
                <a:srgbClr val="000000"/>
              </a:solidFill>
              <a:latin typeface="Roboto"/>
              <a:ea typeface="Roboto"/>
              <a:cs typeface="Roboto"/>
              <a:sym typeface="Roboto"/>
            </a:endParaRPr>
          </a:p>
        </p:txBody>
      </p:sp>
      <p:pic>
        <p:nvPicPr>
          <p:cNvPr id="92" name="Google Shape;92;g779b396984_3_110"/>
          <p:cNvPicPr preferRelativeResize="0"/>
          <p:nvPr/>
        </p:nvPicPr>
        <p:blipFill rotWithShape="1">
          <a:blip r:embed="rId3">
            <a:alphaModFix/>
          </a:blip>
          <a:srcRect/>
          <a:stretch/>
        </p:blipFill>
        <p:spPr>
          <a:xfrm>
            <a:off x="762202" y="725658"/>
            <a:ext cx="1060201" cy="378093"/>
          </a:xfrm>
          <a:prstGeom prst="rect">
            <a:avLst/>
          </a:prstGeom>
          <a:noFill/>
          <a:ln>
            <a:noFill/>
          </a:ln>
        </p:spPr>
      </p:pic>
      <p:pic>
        <p:nvPicPr>
          <p:cNvPr id="93" name="Google Shape;93;g779b396984_3_110"/>
          <p:cNvPicPr preferRelativeResize="0"/>
          <p:nvPr/>
        </p:nvPicPr>
        <p:blipFill rotWithShape="1">
          <a:blip r:embed="rId3">
            <a:alphaModFix/>
          </a:blip>
          <a:srcRect/>
          <a:stretch/>
        </p:blipFill>
        <p:spPr>
          <a:xfrm>
            <a:off x="6666750" y="2285101"/>
            <a:ext cx="1906501" cy="679925"/>
          </a:xfrm>
          <a:prstGeom prst="rect">
            <a:avLst/>
          </a:prstGeom>
          <a:noFill/>
          <a:ln>
            <a:noFill/>
          </a:ln>
        </p:spPr>
      </p:pic>
      <p:pic>
        <p:nvPicPr>
          <p:cNvPr id="94" name="Google Shape;94;g779b396984_3_110"/>
          <p:cNvPicPr preferRelativeResize="0"/>
          <p:nvPr/>
        </p:nvPicPr>
        <p:blipFill rotWithShape="1">
          <a:blip r:embed="rId4">
            <a:alphaModFix/>
          </a:blip>
          <a:srcRect/>
          <a:stretch/>
        </p:blipFill>
        <p:spPr>
          <a:xfrm>
            <a:off x="4775009" y="5152917"/>
            <a:ext cx="1111209" cy="405421"/>
          </a:xfrm>
          <a:prstGeom prst="rect">
            <a:avLst/>
          </a:prstGeom>
          <a:noFill/>
          <a:ln>
            <a:noFill/>
          </a:ln>
        </p:spPr>
      </p:pic>
      <p:pic>
        <p:nvPicPr>
          <p:cNvPr id="95" name="Google Shape;95;g779b396984_3_110"/>
          <p:cNvPicPr preferRelativeResize="0"/>
          <p:nvPr/>
        </p:nvPicPr>
        <p:blipFill rotWithShape="1">
          <a:blip r:embed="rId3">
            <a:alphaModFix/>
          </a:blip>
          <a:srcRect/>
          <a:stretch/>
        </p:blipFill>
        <p:spPr>
          <a:xfrm>
            <a:off x="2485979" y="5157487"/>
            <a:ext cx="1111207" cy="396304"/>
          </a:xfrm>
          <a:prstGeom prst="rect">
            <a:avLst/>
          </a:prstGeom>
          <a:noFill/>
          <a:ln>
            <a:noFill/>
          </a:ln>
        </p:spPr>
      </p:pic>
      <p:cxnSp>
        <p:nvCxnSpPr>
          <p:cNvPr id="96" name="Google Shape;96;g779b396984_3_110"/>
          <p:cNvCxnSpPr/>
          <p:nvPr/>
        </p:nvCxnSpPr>
        <p:spPr>
          <a:xfrm>
            <a:off x="3061600" y="4190863"/>
            <a:ext cx="9417900" cy="24600"/>
          </a:xfrm>
          <a:prstGeom prst="straightConnector1">
            <a:avLst/>
          </a:prstGeom>
          <a:noFill/>
          <a:ln w="19050" cap="flat" cmpd="sng">
            <a:solidFill>
              <a:srgbClr val="D6D6D6"/>
            </a:solidFill>
            <a:prstDash val="solid"/>
            <a:round/>
            <a:headEnd type="none" w="sm" len="sm"/>
            <a:tailEnd type="none" w="sm" len="sm"/>
          </a:ln>
        </p:spPr>
      </p:cxnSp>
      <p:cxnSp>
        <p:nvCxnSpPr>
          <p:cNvPr id="97" name="Google Shape;97;g779b396984_3_110"/>
          <p:cNvCxnSpPr/>
          <p:nvPr/>
        </p:nvCxnSpPr>
        <p:spPr>
          <a:xfrm rot="10800000">
            <a:off x="5348834" y="4190881"/>
            <a:ext cx="0" cy="588300"/>
          </a:xfrm>
          <a:prstGeom prst="straightConnector1">
            <a:avLst/>
          </a:prstGeom>
          <a:noFill/>
          <a:ln w="19050" cap="flat" cmpd="sng">
            <a:solidFill>
              <a:srgbClr val="D6D6D6"/>
            </a:solidFill>
            <a:prstDash val="solid"/>
            <a:round/>
            <a:headEnd type="none" w="sm" len="sm"/>
            <a:tailEnd type="none" w="sm" len="sm"/>
          </a:ln>
        </p:spPr>
      </p:cxnSp>
      <p:cxnSp>
        <p:nvCxnSpPr>
          <p:cNvPr id="98" name="Google Shape;98;g779b396984_3_110"/>
          <p:cNvCxnSpPr/>
          <p:nvPr/>
        </p:nvCxnSpPr>
        <p:spPr>
          <a:xfrm rot="10800000">
            <a:off x="7587429" y="4190881"/>
            <a:ext cx="0" cy="588300"/>
          </a:xfrm>
          <a:prstGeom prst="straightConnector1">
            <a:avLst/>
          </a:prstGeom>
          <a:noFill/>
          <a:ln w="19050" cap="flat" cmpd="sng">
            <a:solidFill>
              <a:srgbClr val="D6D6D6"/>
            </a:solidFill>
            <a:prstDash val="solid"/>
            <a:round/>
            <a:headEnd type="none" w="sm" len="sm"/>
            <a:tailEnd type="none" w="sm" len="sm"/>
          </a:ln>
        </p:spPr>
      </p:cxnSp>
      <p:cxnSp>
        <p:nvCxnSpPr>
          <p:cNvPr id="99" name="Google Shape;99;g779b396984_3_110"/>
          <p:cNvCxnSpPr/>
          <p:nvPr/>
        </p:nvCxnSpPr>
        <p:spPr>
          <a:xfrm rot="10800000">
            <a:off x="12468114" y="4190885"/>
            <a:ext cx="0" cy="588300"/>
          </a:xfrm>
          <a:prstGeom prst="straightConnector1">
            <a:avLst/>
          </a:prstGeom>
          <a:noFill/>
          <a:ln w="19050" cap="flat" cmpd="sng">
            <a:solidFill>
              <a:srgbClr val="D6D6D6"/>
            </a:solidFill>
            <a:prstDash val="solid"/>
            <a:round/>
            <a:headEnd type="none" w="sm" len="sm"/>
            <a:tailEnd type="none" w="sm" len="sm"/>
          </a:ln>
        </p:spPr>
      </p:cxnSp>
      <p:sp>
        <p:nvSpPr>
          <p:cNvPr id="100" name="Google Shape;100;g779b396984_3_110"/>
          <p:cNvSpPr/>
          <p:nvPr/>
        </p:nvSpPr>
        <p:spPr>
          <a:xfrm>
            <a:off x="11245486" y="5623548"/>
            <a:ext cx="2445300" cy="9765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a:latin typeface="Roboto Medium"/>
                <a:ea typeface="Roboto Medium"/>
                <a:cs typeface="Roboto Medium"/>
                <a:sym typeface="Roboto Medium"/>
              </a:rPr>
              <a:t>Met </a:t>
            </a:r>
            <a:r>
              <a:rPr lang="en-US" sz="1600">
                <a:solidFill>
                  <a:srgbClr val="45818E"/>
                </a:solidFill>
                <a:latin typeface="Roboto Medium"/>
                <a:ea typeface="Roboto Medium"/>
                <a:cs typeface="Roboto Medium"/>
                <a:sym typeface="Roboto Medium"/>
              </a:rPr>
              <a:t>Testing</a:t>
            </a:r>
            <a:endParaRPr sz="1600" b="0" i="0" u="none" strike="noStrike" cap="none">
              <a:solidFill>
                <a:srgbClr val="45818E"/>
              </a:solidFill>
              <a:latin typeface="Roboto Medium"/>
              <a:ea typeface="Roboto Medium"/>
              <a:cs typeface="Roboto Medium"/>
              <a:sym typeface="Roboto Medium"/>
            </a:endParaRPr>
          </a:p>
        </p:txBody>
      </p:sp>
      <p:cxnSp>
        <p:nvCxnSpPr>
          <p:cNvPr id="101" name="Google Shape;101;g779b396984_3_110"/>
          <p:cNvCxnSpPr/>
          <p:nvPr/>
        </p:nvCxnSpPr>
        <p:spPr>
          <a:xfrm rot="10800000">
            <a:off x="9888673" y="4190881"/>
            <a:ext cx="0" cy="588300"/>
          </a:xfrm>
          <a:prstGeom prst="straightConnector1">
            <a:avLst/>
          </a:prstGeom>
          <a:noFill/>
          <a:ln w="19050" cap="flat" cmpd="sng">
            <a:solidFill>
              <a:srgbClr val="D6D6D6"/>
            </a:solidFill>
            <a:prstDash val="solid"/>
            <a:round/>
            <a:headEnd type="none" w="sm" len="sm"/>
            <a:tailEnd type="none" w="sm" len="sm"/>
          </a:ln>
        </p:spPr>
      </p:cxnSp>
      <p:sp>
        <p:nvSpPr>
          <p:cNvPr id="102" name="Google Shape;102;g779b396984_3_110"/>
          <p:cNvSpPr/>
          <p:nvPr/>
        </p:nvSpPr>
        <p:spPr>
          <a:xfrm>
            <a:off x="6364777" y="5623548"/>
            <a:ext cx="2445300" cy="9765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dk1"/>
                </a:solidFill>
                <a:latin typeface="Roboto Medium"/>
                <a:ea typeface="Roboto Medium"/>
                <a:cs typeface="Roboto Medium"/>
                <a:sym typeface="Roboto Medium"/>
              </a:rPr>
              <a:t>Met </a:t>
            </a:r>
            <a:r>
              <a:rPr lang="en-US" sz="1600">
                <a:solidFill>
                  <a:srgbClr val="1CC2A5"/>
                </a:solidFill>
                <a:latin typeface="Roboto Medium"/>
                <a:ea typeface="Roboto Medium"/>
                <a:cs typeface="Roboto Medium"/>
                <a:sym typeface="Roboto Medium"/>
              </a:rPr>
              <a:t>Electronics</a:t>
            </a:r>
            <a:endParaRPr sz="1600" b="0" i="0" u="none" strike="noStrike" cap="none">
              <a:solidFill>
                <a:srgbClr val="1CC2A5"/>
              </a:solidFill>
              <a:latin typeface="Roboto Medium"/>
              <a:ea typeface="Roboto Medium"/>
              <a:cs typeface="Roboto Medium"/>
              <a:sym typeface="Roboto Medium"/>
            </a:endParaRPr>
          </a:p>
        </p:txBody>
      </p:sp>
      <p:sp>
        <p:nvSpPr>
          <p:cNvPr id="103" name="Google Shape;103;g779b396984_3_110"/>
          <p:cNvSpPr/>
          <p:nvPr/>
        </p:nvSpPr>
        <p:spPr>
          <a:xfrm>
            <a:off x="8666018" y="5623548"/>
            <a:ext cx="2445300" cy="9765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dk1"/>
                </a:solidFill>
                <a:latin typeface="Roboto Medium"/>
                <a:ea typeface="Roboto Medium"/>
                <a:cs typeface="Roboto Medium"/>
                <a:sym typeface="Roboto Medium"/>
              </a:rPr>
              <a:t>Met </a:t>
            </a:r>
            <a:r>
              <a:rPr lang="en-US" sz="1600">
                <a:solidFill>
                  <a:srgbClr val="1A5EF3"/>
                </a:solidFill>
                <a:latin typeface="Roboto Medium"/>
                <a:ea typeface="Roboto Medium"/>
                <a:cs typeface="Roboto Medium"/>
                <a:sym typeface="Roboto Medium"/>
              </a:rPr>
              <a:t>Manufacturing</a:t>
            </a:r>
            <a:endParaRPr sz="1600" b="0" i="0" u="none" strike="noStrike" cap="none">
              <a:solidFill>
                <a:srgbClr val="1A5EF3"/>
              </a:solidFill>
              <a:latin typeface="Roboto Medium"/>
              <a:ea typeface="Roboto Medium"/>
              <a:cs typeface="Roboto Medium"/>
              <a:sym typeface="Roboto Medium"/>
            </a:endParaRPr>
          </a:p>
        </p:txBody>
      </p:sp>
      <p:sp>
        <p:nvSpPr>
          <p:cNvPr id="104" name="Google Shape;104;g779b396984_3_110"/>
          <p:cNvSpPr/>
          <p:nvPr/>
        </p:nvSpPr>
        <p:spPr>
          <a:xfrm>
            <a:off x="4126163" y="5623548"/>
            <a:ext cx="2445300" cy="9765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600"/>
              <a:buFont typeface="Arial"/>
              <a:buNone/>
            </a:pPr>
            <a:r>
              <a:rPr lang="en-US" sz="1600">
                <a:solidFill>
                  <a:schemeClr val="dk1"/>
                </a:solidFill>
                <a:latin typeface="Roboto Medium"/>
                <a:ea typeface="Roboto Medium"/>
                <a:cs typeface="Roboto Medium"/>
                <a:sym typeface="Roboto Medium"/>
              </a:rPr>
              <a:t>Met </a:t>
            </a:r>
            <a:r>
              <a:rPr lang="en-US" sz="1600">
                <a:solidFill>
                  <a:srgbClr val="00D563"/>
                </a:solidFill>
                <a:latin typeface="Roboto Medium"/>
                <a:ea typeface="Roboto Medium"/>
                <a:cs typeface="Roboto Medium"/>
                <a:sym typeface="Roboto Medium"/>
              </a:rPr>
              <a:t>Energy</a:t>
            </a:r>
            <a:endParaRPr sz="1600" b="0" i="0" u="none" strike="noStrike" cap="none">
              <a:solidFill>
                <a:srgbClr val="00D563"/>
              </a:solidFill>
              <a:latin typeface="Roboto Medium"/>
              <a:ea typeface="Roboto Medium"/>
              <a:cs typeface="Roboto Medium"/>
              <a:sym typeface="Roboto Medium"/>
            </a:endParaRPr>
          </a:p>
        </p:txBody>
      </p:sp>
      <p:sp>
        <p:nvSpPr>
          <p:cNvPr id="105" name="Google Shape;105;g779b396984_3_110"/>
          <p:cNvSpPr/>
          <p:nvPr/>
        </p:nvSpPr>
        <p:spPr>
          <a:xfrm>
            <a:off x="1818949" y="5623548"/>
            <a:ext cx="2445300" cy="9765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Roboto Medium"/>
                <a:ea typeface="Roboto Medium"/>
                <a:cs typeface="Roboto Medium"/>
                <a:sym typeface="Roboto Medium"/>
              </a:rPr>
              <a:t>Met </a:t>
            </a:r>
            <a:r>
              <a:rPr lang="en-US" sz="1600" b="0" i="0" u="none" strike="noStrike" cap="none">
                <a:solidFill>
                  <a:srgbClr val="54B1DF"/>
                </a:solidFill>
                <a:latin typeface="Roboto Medium"/>
                <a:ea typeface="Roboto Medium"/>
                <a:cs typeface="Roboto Medium"/>
                <a:sym typeface="Roboto Medium"/>
              </a:rPr>
              <a:t>R&amp;D</a:t>
            </a:r>
            <a:endParaRPr sz="1600" b="0" i="0" u="none" strike="noStrike" cap="none">
              <a:solidFill>
                <a:srgbClr val="54B1DF"/>
              </a:solidFill>
              <a:latin typeface="Roboto Medium"/>
              <a:ea typeface="Roboto Medium"/>
              <a:cs typeface="Roboto Medium"/>
              <a:sym typeface="Roboto Medium"/>
            </a:endParaRPr>
          </a:p>
        </p:txBody>
      </p:sp>
      <p:cxnSp>
        <p:nvCxnSpPr>
          <p:cNvPr id="106" name="Google Shape;106;g779b396984_3_110"/>
          <p:cNvCxnSpPr/>
          <p:nvPr/>
        </p:nvCxnSpPr>
        <p:spPr>
          <a:xfrm rot="10800000">
            <a:off x="3041595" y="4187995"/>
            <a:ext cx="0" cy="628200"/>
          </a:xfrm>
          <a:prstGeom prst="straightConnector1">
            <a:avLst/>
          </a:prstGeom>
          <a:noFill/>
          <a:ln w="19050" cap="flat" cmpd="sng">
            <a:solidFill>
              <a:srgbClr val="D6D6D6"/>
            </a:solidFill>
            <a:prstDash val="solid"/>
            <a:round/>
            <a:headEnd type="none" w="sm" len="sm"/>
            <a:tailEnd type="none" w="sm" len="sm"/>
          </a:ln>
        </p:spPr>
      </p:cxnSp>
      <p:pic>
        <p:nvPicPr>
          <p:cNvPr id="107" name="Google Shape;107;g779b396984_3_110"/>
          <p:cNvPicPr preferRelativeResize="0"/>
          <p:nvPr/>
        </p:nvPicPr>
        <p:blipFill rotWithShape="1">
          <a:blip r:embed="rId3">
            <a:alphaModFix/>
          </a:blip>
          <a:srcRect/>
          <a:stretch/>
        </p:blipFill>
        <p:spPr>
          <a:xfrm>
            <a:off x="7064054" y="5157487"/>
            <a:ext cx="1111207" cy="396304"/>
          </a:xfrm>
          <a:prstGeom prst="rect">
            <a:avLst/>
          </a:prstGeom>
          <a:noFill/>
          <a:ln>
            <a:noFill/>
          </a:ln>
        </p:spPr>
      </p:pic>
      <p:pic>
        <p:nvPicPr>
          <p:cNvPr id="108" name="Google Shape;108;g779b396984_3_110"/>
          <p:cNvPicPr preferRelativeResize="0"/>
          <p:nvPr/>
        </p:nvPicPr>
        <p:blipFill rotWithShape="1">
          <a:blip r:embed="rId3">
            <a:alphaModFix/>
          </a:blip>
          <a:srcRect/>
          <a:stretch/>
        </p:blipFill>
        <p:spPr>
          <a:xfrm>
            <a:off x="9353104" y="5157487"/>
            <a:ext cx="1111207" cy="396304"/>
          </a:xfrm>
          <a:prstGeom prst="rect">
            <a:avLst/>
          </a:prstGeom>
          <a:noFill/>
          <a:ln>
            <a:noFill/>
          </a:ln>
        </p:spPr>
      </p:pic>
      <p:pic>
        <p:nvPicPr>
          <p:cNvPr id="109" name="Google Shape;109;g779b396984_3_110"/>
          <p:cNvPicPr preferRelativeResize="0"/>
          <p:nvPr/>
        </p:nvPicPr>
        <p:blipFill rotWithShape="1">
          <a:blip r:embed="rId3">
            <a:alphaModFix/>
          </a:blip>
          <a:srcRect/>
          <a:stretch/>
        </p:blipFill>
        <p:spPr>
          <a:xfrm>
            <a:off x="11912529" y="5157487"/>
            <a:ext cx="1111207" cy="3963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EFEFE"/>
        </a:solidFill>
        <a:effectLst/>
      </p:bgPr>
    </p:bg>
    <p:spTree>
      <p:nvGrpSpPr>
        <p:cNvPr id="1" name="Shape 113"/>
        <p:cNvGrpSpPr/>
        <p:nvPr/>
      </p:nvGrpSpPr>
      <p:grpSpPr>
        <a:xfrm>
          <a:off x="0" y="0"/>
          <a:ext cx="0" cy="0"/>
          <a:chOff x="0" y="0"/>
          <a:chExt cx="0" cy="0"/>
        </a:xfrm>
      </p:grpSpPr>
      <p:pic>
        <p:nvPicPr>
          <p:cNvPr id="114" name="Google Shape;114;g851ee61fb5_4_19"/>
          <p:cNvPicPr preferRelativeResize="0"/>
          <p:nvPr/>
        </p:nvPicPr>
        <p:blipFill rotWithShape="1">
          <a:blip r:embed="rId3">
            <a:alphaModFix/>
          </a:blip>
          <a:srcRect t="7125" r="862" b="13966"/>
          <a:stretch/>
        </p:blipFill>
        <p:spPr>
          <a:xfrm>
            <a:off x="8433750" y="0"/>
            <a:ext cx="6806248" cy="8128000"/>
          </a:xfrm>
          <a:prstGeom prst="rect">
            <a:avLst/>
          </a:prstGeom>
          <a:noFill/>
          <a:ln>
            <a:noFill/>
          </a:ln>
        </p:spPr>
      </p:pic>
      <p:sp>
        <p:nvSpPr>
          <p:cNvPr id="115" name="Google Shape;115;g851ee61fb5_4_19"/>
          <p:cNvSpPr txBox="1">
            <a:spLocks noGrp="1"/>
          </p:cNvSpPr>
          <p:nvPr>
            <p:ph type="title"/>
          </p:nvPr>
        </p:nvSpPr>
        <p:spPr>
          <a:xfrm>
            <a:off x="806575" y="1874000"/>
            <a:ext cx="5787300" cy="9963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Clr>
                <a:schemeClr val="dk1"/>
              </a:buClr>
              <a:buSzPts val="1400"/>
              <a:buFont typeface="Arial"/>
              <a:buNone/>
            </a:pPr>
            <a:r>
              <a:rPr lang="en-US" sz="3600" dirty="0">
                <a:solidFill>
                  <a:srgbClr val="232323"/>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About </a:t>
            </a:r>
            <a:r>
              <a:rPr lang="en-US" sz="3600" dirty="0">
                <a:solidFill>
                  <a:srgbClr val="54B1DF"/>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Met R&amp;D</a:t>
            </a:r>
            <a:endParaRPr sz="3600" dirty="0">
              <a:solidFill>
                <a:srgbClr val="54B1DF"/>
              </a:solidFill>
              <a:latin typeface="Roboto"/>
              <a:ea typeface="Roboto"/>
              <a:cs typeface="Roboto"/>
              <a:sym typeface="Roboto"/>
            </a:endParaRPr>
          </a:p>
          <a:p>
            <a:pPr marL="12700" lvl="0" indent="0" algn="l" rtl="0">
              <a:lnSpc>
                <a:spcPct val="100000"/>
              </a:lnSpc>
              <a:spcBef>
                <a:spcPts val="0"/>
              </a:spcBef>
              <a:spcAft>
                <a:spcPts val="0"/>
              </a:spcAft>
              <a:buSzPts val="1400"/>
              <a:buNone/>
            </a:pPr>
            <a:endParaRPr sz="4000" dirty="0">
              <a:solidFill>
                <a:srgbClr val="232323"/>
              </a:solidFill>
              <a:latin typeface="Roboto"/>
              <a:ea typeface="Roboto"/>
              <a:cs typeface="Roboto"/>
              <a:sym typeface="Roboto"/>
            </a:endParaRPr>
          </a:p>
        </p:txBody>
      </p:sp>
      <p:sp>
        <p:nvSpPr>
          <p:cNvPr id="116" name="Google Shape;116;g851ee61fb5_4_19"/>
          <p:cNvSpPr/>
          <p:nvPr/>
        </p:nvSpPr>
        <p:spPr>
          <a:xfrm>
            <a:off x="2038425" y="609587"/>
            <a:ext cx="13334" cy="610235"/>
          </a:xfrm>
          <a:custGeom>
            <a:avLst/>
            <a:gdLst/>
            <a:ahLst/>
            <a:cxnLst/>
            <a:rect l="l" t="t" r="r" b="b"/>
            <a:pathLst>
              <a:path w="13334" h="610235" extrusionOk="0">
                <a:moveTo>
                  <a:pt x="12712" y="0"/>
                </a:moveTo>
                <a:lnTo>
                  <a:pt x="0" y="0"/>
                </a:lnTo>
                <a:lnTo>
                  <a:pt x="0" y="609612"/>
                </a:lnTo>
                <a:lnTo>
                  <a:pt x="12712" y="609612"/>
                </a:lnTo>
                <a:lnTo>
                  <a:pt x="12712" y="0"/>
                </a:lnTo>
                <a:close/>
              </a:path>
            </a:pathLst>
          </a:custGeom>
          <a:solidFill>
            <a:srgbClr val="D6D6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 name="Google Shape;117;g851ee61fb5_4_19"/>
          <p:cNvSpPr txBox="1"/>
          <p:nvPr/>
        </p:nvSpPr>
        <p:spPr>
          <a:xfrm>
            <a:off x="2171522" y="841822"/>
            <a:ext cx="2399400" cy="378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Roboto"/>
                <a:ea typeface="Roboto"/>
                <a:cs typeface="Roboto"/>
                <a:sym typeface="Roboto"/>
              </a:rPr>
              <a:t>MODERN E-TECHNOLOGIES</a:t>
            </a:r>
            <a:endParaRPr sz="1200" b="1" i="0" u="none" strike="noStrike" cap="none" dirty="0">
              <a:solidFill>
                <a:srgbClr val="000000"/>
              </a:solidFill>
              <a:latin typeface="Roboto"/>
              <a:ea typeface="Roboto"/>
              <a:cs typeface="Roboto"/>
              <a:sym typeface="Roboto"/>
            </a:endParaRPr>
          </a:p>
        </p:txBody>
      </p:sp>
      <p:pic>
        <p:nvPicPr>
          <p:cNvPr id="118" name="Google Shape;118;g851ee61fb5_4_19"/>
          <p:cNvPicPr preferRelativeResize="0"/>
          <p:nvPr/>
        </p:nvPicPr>
        <p:blipFill rotWithShape="1">
          <a:blip r:embed="rId4">
            <a:alphaModFix/>
          </a:blip>
          <a:srcRect/>
          <a:stretch/>
        </p:blipFill>
        <p:spPr>
          <a:xfrm>
            <a:off x="762202" y="725658"/>
            <a:ext cx="1060201" cy="378093"/>
          </a:xfrm>
          <a:prstGeom prst="rect">
            <a:avLst/>
          </a:prstGeom>
          <a:noFill/>
          <a:ln>
            <a:noFill/>
          </a:ln>
        </p:spPr>
      </p:pic>
      <p:sp>
        <p:nvSpPr>
          <p:cNvPr id="119" name="Google Shape;119;g851ee61fb5_4_19"/>
          <p:cNvSpPr txBox="1"/>
          <p:nvPr/>
        </p:nvSpPr>
        <p:spPr>
          <a:xfrm>
            <a:off x="762200" y="2952100"/>
            <a:ext cx="5601600" cy="4824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720"/>
              </a:spcBef>
              <a:spcAft>
                <a:spcPts val="0"/>
              </a:spcAft>
              <a:buClr>
                <a:schemeClr val="dk1"/>
              </a:buClr>
              <a:buSzPts val="1100"/>
              <a:buFont typeface="Arial"/>
              <a:buNone/>
            </a:pPr>
            <a:r>
              <a:rPr lang="en-US" sz="1500" b="1" i="0" u="none" strike="noStrike" cap="none" dirty="0">
                <a:solidFill>
                  <a:srgbClr val="54B1DF"/>
                </a:solidFill>
                <a:latin typeface="Roboto"/>
                <a:ea typeface="Roboto"/>
                <a:cs typeface="Roboto"/>
                <a:sym typeface="Roboto"/>
              </a:rPr>
              <a:t>MET R&amp;D</a:t>
            </a:r>
            <a:r>
              <a:rPr lang="en-US" sz="1500" b="0" i="0" u="none" strike="noStrike" cap="none" dirty="0">
                <a:solidFill>
                  <a:schemeClr val="dk1"/>
                </a:solidFill>
                <a:latin typeface="Roboto"/>
                <a:ea typeface="Roboto"/>
                <a:cs typeface="Roboto"/>
                <a:sym typeface="Roboto"/>
              </a:rPr>
              <a:t> is focusing its activities onto knowledge intensive and close to market technologies, material and product development and commercialization for renewable energy sector. The main goal of this department is to provide novelties for solar and thermal energy sectors. </a:t>
            </a:r>
            <a:endParaRPr sz="1500" b="0"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chemeClr val="dk1"/>
              </a:buClr>
              <a:buSzPts val="1100"/>
              <a:buFont typeface="Arial"/>
              <a:buNone/>
            </a:pPr>
            <a:r>
              <a:rPr lang="en-US" sz="1500" b="1" i="0" u="none" strike="noStrike" cap="none" dirty="0">
                <a:solidFill>
                  <a:srgbClr val="54B1DF"/>
                </a:solidFill>
                <a:latin typeface="Roboto"/>
                <a:ea typeface="Roboto"/>
                <a:cs typeface="Roboto"/>
                <a:sym typeface="Roboto"/>
              </a:rPr>
              <a:t>MET R&amp;D</a:t>
            </a:r>
            <a:r>
              <a:rPr lang="en-US" sz="1500" b="0" i="0" u="none" strike="noStrike" cap="none" dirty="0">
                <a:solidFill>
                  <a:schemeClr val="dk1"/>
                </a:solidFill>
                <a:latin typeface="Roboto"/>
                <a:ea typeface="Roboto"/>
                <a:cs typeface="Roboto"/>
                <a:sym typeface="Roboto"/>
              </a:rPr>
              <a:t> is an active participant of international funding </a:t>
            </a:r>
            <a:r>
              <a:rPr lang="en-US" sz="1500" b="0" i="0" u="none" strike="noStrike" cap="none" dirty="0" err="1">
                <a:solidFill>
                  <a:schemeClr val="dk1"/>
                </a:solidFill>
                <a:latin typeface="Roboto"/>
                <a:ea typeface="Roboto"/>
                <a:cs typeface="Roboto"/>
                <a:sym typeface="Roboto"/>
              </a:rPr>
              <a:t>programmes</a:t>
            </a:r>
            <a:r>
              <a:rPr lang="en-US" sz="1500" b="0" i="0" u="none" strike="noStrike" cap="none" dirty="0">
                <a:solidFill>
                  <a:schemeClr val="dk1"/>
                </a:solidFill>
                <a:latin typeface="Roboto"/>
                <a:ea typeface="Roboto"/>
                <a:cs typeface="Roboto"/>
                <a:sym typeface="Roboto"/>
              </a:rPr>
              <a:t> (</a:t>
            </a:r>
            <a:r>
              <a:rPr lang="en-US" sz="1500" b="0" i="1" u="none" strike="noStrike" cap="none" dirty="0">
                <a:solidFill>
                  <a:schemeClr val="dk1"/>
                </a:solidFill>
                <a:latin typeface="Roboto"/>
                <a:ea typeface="Roboto"/>
                <a:cs typeface="Roboto"/>
                <a:sym typeface="Roboto"/>
              </a:rPr>
              <a:t>Horizon, Eureka, etc.</a:t>
            </a:r>
            <a:r>
              <a:rPr lang="en-US" sz="1500" b="0" i="0" u="none" strike="noStrike" cap="none" dirty="0">
                <a:solidFill>
                  <a:schemeClr val="dk1"/>
                </a:solidFill>
                <a:latin typeface="Roboto"/>
                <a:ea typeface="Roboto"/>
                <a:cs typeface="Roboto"/>
                <a:sym typeface="Roboto"/>
              </a:rPr>
              <a:t>), therefore participates and manages plenty of regional and international projects (</a:t>
            </a:r>
            <a:r>
              <a:rPr lang="en-US" sz="1500" b="0" i="0" u="none" strike="noStrike" cap="none" dirty="0" err="1">
                <a:solidFill>
                  <a:schemeClr val="dk1"/>
                </a:solidFill>
                <a:latin typeface="Roboto"/>
                <a:ea typeface="Roboto"/>
                <a:cs typeface="Roboto"/>
                <a:sym typeface="Roboto"/>
              </a:rPr>
              <a:t>SuperPV</a:t>
            </a:r>
            <a:r>
              <a:rPr lang="en-US" sz="1500" b="0" i="0" u="none" strike="noStrike" cap="none" dirty="0">
                <a:solidFill>
                  <a:schemeClr val="dk1"/>
                </a:solidFill>
                <a:latin typeface="Roboto"/>
                <a:ea typeface="Roboto"/>
                <a:cs typeface="Roboto"/>
                <a:sym typeface="Roboto"/>
              </a:rPr>
              <a:t>, </a:t>
            </a:r>
            <a:r>
              <a:rPr lang="en-US" sz="1500" b="0" i="0" u="none" strike="noStrike" cap="none" dirty="0" err="1">
                <a:solidFill>
                  <a:schemeClr val="dk1"/>
                </a:solidFill>
                <a:latin typeface="Roboto"/>
                <a:ea typeface="Roboto"/>
                <a:cs typeface="Roboto"/>
                <a:sym typeface="Roboto"/>
              </a:rPr>
              <a:t>SmartFLEX</a:t>
            </a:r>
            <a:r>
              <a:rPr lang="en-US" sz="1500" b="0" i="0" u="none" strike="noStrike" cap="none" dirty="0">
                <a:solidFill>
                  <a:schemeClr val="dk1"/>
                </a:solidFill>
                <a:latin typeface="Roboto"/>
                <a:ea typeface="Roboto"/>
                <a:cs typeface="Roboto"/>
                <a:sym typeface="Roboto"/>
              </a:rPr>
              <a:t>, </a:t>
            </a:r>
            <a:r>
              <a:rPr lang="en-US" sz="1500" b="0" i="0" u="none" strike="noStrike" cap="none" dirty="0" err="1">
                <a:solidFill>
                  <a:schemeClr val="dk1"/>
                </a:solidFill>
                <a:latin typeface="Roboto"/>
                <a:ea typeface="Roboto"/>
                <a:cs typeface="Roboto"/>
                <a:sym typeface="Roboto"/>
              </a:rPr>
              <a:t>SusPire</a:t>
            </a:r>
            <a:r>
              <a:rPr lang="en-US" sz="1500" b="0" i="0" u="none" strike="noStrike" cap="none" dirty="0">
                <a:solidFill>
                  <a:schemeClr val="dk1"/>
                </a:solidFill>
                <a:latin typeface="Roboto"/>
                <a:ea typeface="Roboto"/>
                <a:cs typeface="Roboto"/>
                <a:sym typeface="Roboto"/>
              </a:rPr>
              <a:t>, Coral cells, </a:t>
            </a:r>
            <a:r>
              <a:rPr lang="en-US" sz="1500" b="0" i="0" u="none" strike="noStrike" cap="none" dirty="0" err="1">
                <a:solidFill>
                  <a:schemeClr val="dk1"/>
                </a:solidFill>
                <a:latin typeface="Roboto"/>
                <a:ea typeface="Roboto"/>
                <a:cs typeface="Roboto"/>
                <a:sym typeface="Roboto"/>
              </a:rPr>
              <a:t>AidaSUN</a:t>
            </a:r>
            <a:r>
              <a:rPr lang="en-US" sz="1500" b="0" i="0" u="none" strike="noStrike" cap="none" dirty="0">
                <a:solidFill>
                  <a:schemeClr val="dk1"/>
                </a:solidFill>
                <a:latin typeface="Roboto"/>
                <a:ea typeface="Roboto"/>
                <a:cs typeface="Roboto"/>
                <a:sym typeface="Roboto"/>
              </a:rPr>
              <a:t>, etc.)</a:t>
            </a:r>
            <a:endParaRPr sz="1500" b="0"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chemeClr val="dk1"/>
              </a:buClr>
              <a:buSzPts val="1100"/>
              <a:buFont typeface="Arial"/>
              <a:buNone/>
            </a:pPr>
            <a:endParaRPr sz="1500" b="0"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chemeClr val="dk1"/>
              </a:buClr>
              <a:buSzPts val="1100"/>
              <a:buFont typeface="Arial"/>
              <a:buNone/>
            </a:pPr>
            <a:r>
              <a:rPr lang="en-US" sz="1500" b="1" i="0" u="none" strike="noStrike" cap="none" dirty="0">
                <a:solidFill>
                  <a:schemeClr val="dk1"/>
                </a:solidFill>
                <a:latin typeface="Roboto"/>
                <a:ea typeface="Roboto"/>
                <a:cs typeface="Roboto"/>
                <a:sym typeface="Roboto"/>
              </a:rPr>
              <a:t>Areas of activity:</a:t>
            </a:r>
            <a:endParaRPr sz="1500" b="1"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chemeClr val="dk1"/>
              </a:buClr>
              <a:buSzPts val="1100"/>
              <a:buFont typeface="Arial"/>
              <a:buNone/>
            </a:pPr>
            <a:endParaRPr sz="1500" b="1" i="0" u="none" strike="noStrike" cap="none" dirty="0">
              <a:solidFill>
                <a:schemeClr val="dk1"/>
              </a:solidFill>
              <a:latin typeface="Roboto"/>
              <a:ea typeface="Roboto"/>
              <a:cs typeface="Roboto"/>
              <a:sym typeface="Roboto"/>
            </a:endParaRPr>
          </a:p>
          <a:p>
            <a:pPr marL="457200" marR="0" lvl="0" indent="-323850" algn="l" rtl="0">
              <a:lnSpc>
                <a:spcPct val="100000"/>
              </a:lnSpc>
              <a:spcBef>
                <a:spcPts val="720"/>
              </a:spcBef>
              <a:spcAft>
                <a:spcPts val="0"/>
              </a:spcAft>
              <a:buClr>
                <a:srgbClr val="54B1DF"/>
              </a:buClr>
              <a:buSzPts val="1500"/>
              <a:buFont typeface="Roboto"/>
              <a:buChar char="●"/>
            </a:pPr>
            <a:r>
              <a:rPr lang="en-US" sz="1500" b="0" i="0" u="none" strike="noStrike" cap="none" dirty="0">
                <a:solidFill>
                  <a:schemeClr val="dk1"/>
                </a:solidFill>
                <a:latin typeface="Roboto"/>
                <a:ea typeface="Roboto"/>
                <a:cs typeface="Roboto"/>
                <a:sym typeface="Roboto"/>
              </a:rPr>
              <a:t>Novel materials</a:t>
            </a:r>
            <a:endParaRPr sz="1500" b="0" i="0" u="none" strike="noStrike" cap="none" dirty="0">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rgbClr val="54B1DF"/>
              </a:buClr>
              <a:buSzPts val="1500"/>
              <a:buFont typeface="Roboto"/>
              <a:buChar char="●"/>
            </a:pPr>
            <a:r>
              <a:rPr lang="en-US" sz="1500" b="0" i="0" u="none" strike="noStrike" cap="none" dirty="0">
                <a:solidFill>
                  <a:schemeClr val="dk1"/>
                </a:solidFill>
                <a:latin typeface="Roboto"/>
                <a:ea typeface="Roboto"/>
                <a:cs typeface="Roboto"/>
                <a:sym typeface="Roboto"/>
              </a:rPr>
              <a:t>Renewable energy generation and storage</a:t>
            </a:r>
            <a:endParaRPr sz="1500" b="0" i="0" u="none" strike="noStrike" cap="none" dirty="0">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rgbClr val="54B1DF"/>
              </a:buClr>
              <a:buSzPts val="1500"/>
              <a:buFont typeface="Roboto"/>
              <a:buChar char="●"/>
            </a:pPr>
            <a:r>
              <a:rPr lang="en-US" sz="1500" b="0" i="0" u="none" strike="noStrike" cap="none" dirty="0">
                <a:solidFill>
                  <a:schemeClr val="dk1"/>
                </a:solidFill>
                <a:latin typeface="Roboto"/>
                <a:ea typeface="Roboto"/>
                <a:cs typeface="Roboto"/>
                <a:sym typeface="Roboto"/>
              </a:rPr>
              <a:t>Energy efficiency solutions</a:t>
            </a:r>
            <a:endParaRPr sz="1500" b="0" i="0" u="none" strike="noStrike" cap="none" dirty="0">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rgbClr val="54B1DF"/>
              </a:buClr>
              <a:buSzPts val="1500"/>
              <a:buFont typeface="Roboto"/>
              <a:buChar char="●"/>
            </a:pPr>
            <a:r>
              <a:rPr lang="en-US" sz="1500" b="0" i="0" u="none" strike="noStrike" cap="none" dirty="0">
                <a:solidFill>
                  <a:schemeClr val="dk1"/>
                </a:solidFill>
                <a:latin typeface="Roboto"/>
                <a:ea typeface="Roboto"/>
                <a:cs typeface="Roboto"/>
                <a:sym typeface="Roboto"/>
              </a:rPr>
              <a:t>Module level power electronics</a:t>
            </a:r>
            <a:endParaRPr sz="1500" b="0" i="0" u="none" strike="noStrike" cap="none" dirty="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48F87D-D743-18BF-1258-97DFC0221C4E}"/>
              </a:ext>
            </a:extLst>
          </p:cNvPr>
          <p:cNvSpPr txBox="1"/>
          <p:nvPr/>
        </p:nvSpPr>
        <p:spPr>
          <a:xfrm>
            <a:off x="1118937" y="3080039"/>
            <a:ext cx="12192000" cy="523220"/>
          </a:xfrm>
          <a:prstGeom prst="rect">
            <a:avLst/>
          </a:prstGeom>
          <a:noFill/>
        </p:spPr>
        <p:txBody>
          <a:bodyPr wrap="square">
            <a:spAutoFit/>
          </a:bodyPr>
          <a:lstStyle/>
          <a:p>
            <a:pPr algn="ctr"/>
            <a:r>
              <a:rPr lang="en-GB" sz="2800" b="1" i="0" dirty="0">
                <a:solidFill>
                  <a:srgbClr val="616161"/>
                </a:solidFill>
                <a:effectLst/>
                <a:latin typeface="Arial" panose="020B0604020202020204" pitchFamily="34" charset="0"/>
              </a:rPr>
              <a:t>HORIZON-CL5-2024-D2-01-02</a:t>
            </a:r>
            <a:endParaRPr lang="en-GB" sz="2800" b="1" dirty="0"/>
          </a:p>
        </p:txBody>
      </p:sp>
      <p:sp>
        <p:nvSpPr>
          <p:cNvPr id="5" name="TextBox 4">
            <a:extLst>
              <a:ext uri="{FF2B5EF4-FFF2-40B4-BE49-F238E27FC236}">
                <a16:creationId xmlns:a16="http://schemas.microsoft.com/office/drawing/2014/main" id="{6C69B6DF-D2BC-F2C2-1BA3-DA7F42EF933A}"/>
              </a:ext>
            </a:extLst>
          </p:cNvPr>
          <p:cNvSpPr txBox="1"/>
          <p:nvPr/>
        </p:nvSpPr>
        <p:spPr>
          <a:xfrm>
            <a:off x="1118937" y="3882708"/>
            <a:ext cx="12192000" cy="830997"/>
          </a:xfrm>
          <a:prstGeom prst="rect">
            <a:avLst/>
          </a:prstGeom>
          <a:noFill/>
        </p:spPr>
        <p:txBody>
          <a:bodyPr wrap="square">
            <a:spAutoFit/>
          </a:bodyPr>
          <a:lstStyle/>
          <a:p>
            <a:pPr algn="ctr"/>
            <a:r>
              <a:rPr lang="en-GB" sz="2400" b="0" i="0" dirty="0">
                <a:solidFill>
                  <a:srgbClr val="333333"/>
                </a:solidFill>
                <a:effectLst/>
                <a:latin typeface="Arial" panose="020B0604020202020204" pitchFamily="34" charset="0"/>
              </a:rPr>
              <a:t>Non-Li Sustainable Batteries with </a:t>
            </a:r>
            <a:r>
              <a:rPr lang="en-GB" sz="2400" i="0" dirty="0">
                <a:solidFill>
                  <a:srgbClr val="333333"/>
                </a:solidFill>
                <a:effectLst/>
                <a:latin typeface="Arial" panose="020B0604020202020204" pitchFamily="34" charset="0"/>
              </a:rPr>
              <a:t>European Supply Chains for Stationary Storage </a:t>
            </a:r>
            <a:r>
              <a:rPr lang="en-GB" sz="2400" b="0" i="0" dirty="0">
                <a:solidFill>
                  <a:srgbClr val="333333"/>
                </a:solidFill>
                <a:effectLst/>
                <a:latin typeface="Arial" panose="020B0604020202020204" pitchFamily="34" charset="0"/>
              </a:rPr>
              <a:t>(</a:t>
            </a:r>
            <a:r>
              <a:rPr lang="en-GB" sz="2400" i="0" dirty="0">
                <a:solidFill>
                  <a:schemeClr val="tx1"/>
                </a:solidFill>
                <a:effectLst/>
                <a:latin typeface="Arial" panose="020B0604020202020204" pitchFamily="34" charset="0"/>
              </a:rPr>
              <a:t>Batt4EU Partnership</a:t>
            </a:r>
            <a:r>
              <a:rPr lang="en-GB" sz="2400" b="0" i="0" dirty="0">
                <a:solidFill>
                  <a:srgbClr val="333333"/>
                </a:solidFill>
                <a:effectLst/>
                <a:latin typeface="Arial" panose="020B0604020202020204" pitchFamily="34" charset="0"/>
              </a:rPr>
              <a:t>)</a:t>
            </a:r>
            <a:endParaRPr lang="en-GB" sz="2400" dirty="0"/>
          </a:p>
        </p:txBody>
      </p:sp>
      <p:sp>
        <p:nvSpPr>
          <p:cNvPr id="6" name="Google Shape;116;g851ee61fb5_4_19">
            <a:extLst>
              <a:ext uri="{FF2B5EF4-FFF2-40B4-BE49-F238E27FC236}">
                <a16:creationId xmlns:a16="http://schemas.microsoft.com/office/drawing/2014/main" id="{BEE72C6A-50B1-70DC-E898-9252F23861E6}"/>
              </a:ext>
            </a:extLst>
          </p:cNvPr>
          <p:cNvSpPr/>
          <p:nvPr/>
        </p:nvSpPr>
        <p:spPr>
          <a:xfrm>
            <a:off x="1749667" y="344892"/>
            <a:ext cx="13334" cy="610235"/>
          </a:xfrm>
          <a:custGeom>
            <a:avLst/>
            <a:gdLst/>
            <a:ahLst/>
            <a:cxnLst/>
            <a:rect l="l" t="t" r="r" b="b"/>
            <a:pathLst>
              <a:path w="13334" h="610235" extrusionOk="0">
                <a:moveTo>
                  <a:pt x="12712" y="0"/>
                </a:moveTo>
                <a:lnTo>
                  <a:pt x="0" y="0"/>
                </a:lnTo>
                <a:lnTo>
                  <a:pt x="0" y="609612"/>
                </a:lnTo>
                <a:lnTo>
                  <a:pt x="12712" y="609612"/>
                </a:lnTo>
                <a:lnTo>
                  <a:pt x="12712" y="0"/>
                </a:lnTo>
                <a:close/>
              </a:path>
            </a:pathLst>
          </a:custGeom>
          <a:solidFill>
            <a:srgbClr val="D6D6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117;g851ee61fb5_4_19">
            <a:extLst>
              <a:ext uri="{FF2B5EF4-FFF2-40B4-BE49-F238E27FC236}">
                <a16:creationId xmlns:a16="http://schemas.microsoft.com/office/drawing/2014/main" id="{A3F7122A-379C-0B87-9730-915F9E658FB4}"/>
              </a:ext>
            </a:extLst>
          </p:cNvPr>
          <p:cNvSpPr txBox="1"/>
          <p:nvPr/>
        </p:nvSpPr>
        <p:spPr>
          <a:xfrm>
            <a:off x="1882764" y="577127"/>
            <a:ext cx="2399400" cy="378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Roboto"/>
                <a:ea typeface="Roboto"/>
                <a:cs typeface="Roboto"/>
                <a:sym typeface="Roboto"/>
              </a:rPr>
              <a:t>MODERN E-TECHNOLOGIES</a:t>
            </a:r>
            <a:endParaRPr sz="1200" b="1" i="0" u="none" strike="noStrike" cap="none" dirty="0">
              <a:solidFill>
                <a:srgbClr val="000000"/>
              </a:solidFill>
              <a:latin typeface="Roboto"/>
              <a:ea typeface="Roboto"/>
              <a:cs typeface="Roboto"/>
              <a:sym typeface="Roboto"/>
            </a:endParaRPr>
          </a:p>
        </p:txBody>
      </p:sp>
      <p:pic>
        <p:nvPicPr>
          <p:cNvPr id="8" name="Google Shape;118;g851ee61fb5_4_19">
            <a:extLst>
              <a:ext uri="{FF2B5EF4-FFF2-40B4-BE49-F238E27FC236}">
                <a16:creationId xmlns:a16="http://schemas.microsoft.com/office/drawing/2014/main" id="{E13FC47A-2CEE-43DE-0216-FEB49B3CFB9C}"/>
              </a:ext>
            </a:extLst>
          </p:cNvPr>
          <p:cNvPicPr preferRelativeResize="0"/>
          <p:nvPr/>
        </p:nvPicPr>
        <p:blipFill rotWithShape="1">
          <a:blip r:embed="rId2">
            <a:alphaModFix/>
          </a:blip>
          <a:srcRect/>
          <a:stretch/>
        </p:blipFill>
        <p:spPr>
          <a:xfrm>
            <a:off x="473444" y="460963"/>
            <a:ext cx="1060201" cy="378093"/>
          </a:xfrm>
          <a:prstGeom prst="rect">
            <a:avLst/>
          </a:prstGeom>
          <a:noFill/>
          <a:ln>
            <a:noFill/>
          </a:ln>
        </p:spPr>
      </p:pic>
      <p:sp>
        <p:nvSpPr>
          <p:cNvPr id="9" name="Google Shape;55;g779b396984_3_75">
            <a:extLst>
              <a:ext uri="{FF2B5EF4-FFF2-40B4-BE49-F238E27FC236}">
                <a16:creationId xmlns:a16="http://schemas.microsoft.com/office/drawing/2014/main" id="{D6509975-5E40-DEB7-EAB5-2F85C7B75169}"/>
              </a:ext>
            </a:extLst>
          </p:cNvPr>
          <p:cNvSpPr txBox="1">
            <a:spLocks noGrp="1"/>
          </p:cNvSpPr>
          <p:nvPr>
            <p:ph type="title"/>
          </p:nvPr>
        </p:nvSpPr>
        <p:spPr>
          <a:xfrm>
            <a:off x="473444" y="1254959"/>
            <a:ext cx="9812254" cy="7071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lt-LT" sz="3600" dirty="0">
                <a:solidFill>
                  <a:srgbClr val="232323"/>
                </a:solidFill>
                <a:latin typeface="Roboto"/>
                <a:ea typeface="Roboto"/>
                <a:cs typeface="Roboto"/>
                <a:sym typeface="Roboto"/>
              </a:rPr>
              <a:t>Call of interest for Modern E-technologies</a:t>
            </a:r>
            <a:endParaRPr sz="3600" dirty="0">
              <a:solidFill>
                <a:srgbClr val="54B1DF"/>
              </a:solidFill>
              <a:latin typeface="Roboto"/>
              <a:ea typeface="Roboto"/>
              <a:cs typeface="Roboto"/>
              <a:sym typeface="Roboto"/>
            </a:endParaRPr>
          </a:p>
        </p:txBody>
      </p:sp>
    </p:spTree>
    <p:extLst>
      <p:ext uri="{BB962C8B-B14F-4D97-AF65-F5344CB8AC3E}">
        <p14:creationId xmlns:p14="http://schemas.microsoft.com/office/powerpoint/2010/main" val="9109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ular object with a black screen&#10;&#10;Description automatically generated">
            <a:extLst>
              <a:ext uri="{FF2B5EF4-FFF2-40B4-BE49-F238E27FC236}">
                <a16:creationId xmlns:a16="http://schemas.microsoft.com/office/drawing/2014/main" id="{0F116E63-E93E-AA7F-0DCA-A07BD9667014}"/>
              </a:ext>
            </a:extLst>
          </p:cNvPr>
          <p:cNvPicPr>
            <a:picLocks noChangeAspect="1"/>
          </p:cNvPicPr>
          <p:nvPr/>
        </p:nvPicPr>
        <p:blipFill>
          <a:blip r:embed="rId2"/>
          <a:stretch>
            <a:fillRect/>
          </a:stretch>
        </p:blipFill>
        <p:spPr>
          <a:xfrm>
            <a:off x="9856190" y="2609595"/>
            <a:ext cx="5383810" cy="5518405"/>
          </a:xfrm>
          <a:prstGeom prst="rect">
            <a:avLst/>
          </a:prstGeom>
        </p:spPr>
      </p:pic>
      <p:sp>
        <p:nvSpPr>
          <p:cNvPr id="6" name="Google Shape;116;g851ee61fb5_4_19">
            <a:extLst>
              <a:ext uri="{FF2B5EF4-FFF2-40B4-BE49-F238E27FC236}">
                <a16:creationId xmlns:a16="http://schemas.microsoft.com/office/drawing/2014/main" id="{BEE72C6A-50B1-70DC-E898-9252F23861E6}"/>
              </a:ext>
            </a:extLst>
          </p:cNvPr>
          <p:cNvSpPr/>
          <p:nvPr/>
        </p:nvSpPr>
        <p:spPr>
          <a:xfrm>
            <a:off x="1749667" y="344892"/>
            <a:ext cx="13334" cy="610235"/>
          </a:xfrm>
          <a:custGeom>
            <a:avLst/>
            <a:gdLst/>
            <a:ahLst/>
            <a:cxnLst/>
            <a:rect l="l" t="t" r="r" b="b"/>
            <a:pathLst>
              <a:path w="13334" h="610235" extrusionOk="0">
                <a:moveTo>
                  <a:pt x="12712" y="0"/>
                </a:moveTo>
                <a:lnTo>
                  <a:pt x="0" y="0"/>
                </a:lnTo>
                <a:lnTo>
                  <a:pt x="0" y="609612"/>
                </a:lnTo>
                <a:lnTo>
                  <a:pt x="12712" y="609612"/>
                </a:lnTo>
                <a:lnTo>
                  <a:pt x="12712" y="0"/>
                </a:lnTo>
                <a:close/>
              </a:path>
            </a:pathLst>
          </a:custGeom>
          <a:solidFill>
            <a:srgbClr val="D6D6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117;g851ee61fb5_4_19">
            <a:extLst>
              <a:ext uri="{FF2B5EF4-FFF2-40B4-BE49-F238E27FC236}">
                <a16:creationId xmlns:a16="http://schemas.microsoft.com/office/drawing/2014/main" id="{A3F7122A-379C-0B87-9730-915F9E658FB4}"/>
              </a:ext>
            </a:extLst>
          </p:cNvPr>
          <p:cNvSpPr txBox="1"/>
          <p:nvPr/>
        </p:nvSpPr>
        <p:spPr>
          <a:xfrm>
            <a:off x="1882764" y="577127"/>
            <a:ext cx="2399400" cy="378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Roboto"/>
                <a:ea typeface="Roboto"/>
                <a:cs typeface="Roboto"/>
                <a:sym typeface="Roboto"/>
              </a:rPr>
              <a:t>MODERN E-TECHNOLOGIES</a:t>
            </a:r>
            <a:endParaRPr sz="1200" b="1" i="0" u="none" strike="noStrike" cap="none" dirty="0">
              <a:solidFill>
                <a:srgbClr val="000000"/>
              </a:solidFill>
              <a:latin typeface="Roboto"/>
              <a:ea typeface="Roboto"/>
              <a:cs typeface="Roboto"/>
              <a:sym typeface="Roboto"/>
            </a:endParaRPr>
          </a:p>
        </p:txBody>
      </p:sp>
      <p:pic>
        <p:nvPicPr>
          <p:cNvPr id="8" name="Google Shape;118;g851ee61fb5_4_19">
            <a:extLst>
              <a:ext uri="{FF2B5EF4-FFF2-40B4-BE49-F238E27FC236}">
                <a16:creationId xmlns:a16="http://schemas.microsoft.com/office/drawing/2014/main" id="{E13FC47A-2CEE-43DE-0216-FEB49B3CFB9C}"/>
              </a:ext>
            </a:extLst>
          </p:cNvPr>
          <p:cNvPicPr preferRelativeResize="0"/>
          <p:nvPr/>
        </p:nvPicPr>
        <p:blipFill rotWithShape="1">
          <a:blip r:embed="rId3">
            <a:alphaModFix/>
          </a:blip>
          <a:srcRect/>
          <a:stretch/>
        </p:blipFill>
        <p:spPr>
          <a:xfrm>
            <a:off x="473444" y="460963"/>
            <a:ext cx="1060201" cy="378093"/>
          </a:xfrm>
          <a:prstGeom prst="rect">
            <a:avLst/>
          </a:prstGeom>
          <a:noFill/>
          <a:ln>
            <a:noFill/>
          </a:ln>
        </p:spPr>
      </p:pic>
      <p:sp>
        <p:nvSpPr>
          <p:cNvPr id="9" name="Google Shape;55;g779b396984_3_75">
            <a:extLst>
              <a:ext uri="{FF2B5EF4-FFF2-40B4-BE49-F238E27FC236}">
                <a16:creationId xmlns:a16="http://schemas.microsoft.com/office/drawing/2014/main" id="{D6509975-5E40-DEB7-EAB5-2F85C7B75169}"/>
              </a:ext>
            </a:extLst>
          </p:cNvPr>
          <p:cNvSpPr txBox="1">
            <a:spLocks noGrp="1"/>
          </p:cNvSpPr>
          <p:nvPr>
            <p:ph type="title"/>
          </p:nvPr>
        </p:nvSpPr>
        <p:spPr>
          <a:xfrm>
            <a:off x="473444" y="1254959"/>
            <a:ext cx="12540816" cy="7071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GB" sz="3600" dirty="0">
                <a:solidFill>
                  <a:srgbClr val="232323"/>
                </a:solidFill>
                <a:latin typeface="Roboto"/>
                <a:ea typeface="Roboto"/>
                <a:cs typeface="Roboto"/>
                <a:sym typeface="Roboto"/>
              </a:rPr>
              <a:t>Areas of potential contribution from </a:t>
            </a:r>
            <a:r>
              <a:rPr lang="lt-LT" sz="3600" dirty="0">
                <a:solidFill>
                  <a:srgbClr val="232323"/>
                </a:solidFill>
                <a:latin typeface="Roboto"/>
                <a:ea typeface="Roboto"/>
                <a:cs typeface="Roboto"/>
                <a:sym typeface="Roboto"/>
              </a:rPr>
              <a:t>Modern E-technologies</a:t>
            </a:r>
            <a:r>
              <a:rPr lang="en-GB" sz="3600" dirty="0">
                <a:solidFill>
                  <a:srgbClr val="232323"/>
                </a:solidFill>
                <a:latin typeface="Roboto"/>
                <a:ea typeface="Roboto"/>
                <a:cs typeface="Roboto"/>
                <a:sym typeface="Roboto"/>
              </a:rPr>
              <a:t>:</a:t>
            </a:r>
            <a:endParaRPr sz="3600" dirty="0">
              <a:solidFill>
                <a:srgbClr val="54B1DF"/>
              </a:solidFill>
              <a:latin typeface="Roboto"/>
              <a:ea typeface="Roboto"/>
              <a:cs typeface="Roboto"/>
              <a:sym typeface="Roboto"/>
            </a:endParaRPr>
          </a:p>
        </p:txBody>
      </p:sp>
      <p:sp>
        <p:nvSpPr>
          <p:cNvPr id="10" name="Google Shape;55;g779b396984_3_75">
            <a:extLst>
              <a:ext uri="{FF2B5EF4-FFF2-40B4-BE49-F238E27FC236}">
                <a16:creationId xmlns:a16="http://schemas.microsoft.com/office/drawing/2014/main" id="{2069098D-0CD4-BC70-EA0C-B3773835D058}"/>
              </a:ext>
            </a:extLst>
          </p:cNvPr>
          <p:cNvSpPr txBox="1">
            <a:spLocks/>
          </p:cNvSpPr>
          <p:nvPr/>
        </p:nvSpPr>
        <p:spPr>
          <a:xfrm>
            <a:off x="546376" y="4513597"/>
            <a:ext cx="10245950" cy="158583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0" b="1" i="0" u="none" strike="noStrike" cap="none">
                <a:solidFill>
                  <a:srgbClr val="FAFAFA"/>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355600" indent="-342900">
              <a:buFont typeface="Wingdings" panose="05000000000000000000" pitchFamily="2" charset="2"/>
              <a:buChar char="è"/>
            </a:pPr>
            <a:r>
              <a:rPr lang="en-GB" sz="2400" b="0" dirty="0">
                <a:solidFill>
                  <a:schemeClr val="tx1"/>
                </a:solidFill>
                <a:latin typeface="Roboto"/>
                <a:ea typeface="Roboto"/>
                <a:cs typeface="Roboto"/>
                <a:sym typeface="Roboto"/>
              </a:rPr>
              <a:t>Prototype BESS design &amp; assembly;</a:t>
            </a:r>
          </a:p>
          <a:p>
            <a:pPr marL="355600" indent="-342900">
              <a:buFont typeface="Wingdings" panose="05000000000000000000" pitchFamily="2" charset="2"/>
              <a:buChar char="è"/>
            </a:pPr>
            <a:r>
              <a:rPr lang="en-GB" sz="2400" b="0" dirty="0">
                <a:solidFill>
                  <a:schemeClr val="tx1"/>
                </a:solidFill>
                <a:latin typeface="Roboto"/>
                <a:ea typeface="Roboto"/>
                <a:cs typeface="Roboto"/>
                <a:sym typeface="Roboto"/>
              </a:rPr>
              <a:t>Prototype validation/testing (demonstration) in operational environment;</a:t>
            </a:r>
          </a:p>
          <a:p>
            <a:pPr marL="355600" indent="-342900">
              <a:buFont typeface="Wingdings" panose="05000000000000000000" pitchFamily="2" charset="2"/>
              <a:buChar char="è"/>
            </a:pPr>
            <a:r>
              <a:rPr lang="en-GB" sz="2400" b="0" dirty="0">
                <a:solidFill>
                  <a:schemeClr val="tx1"/>
                </a:solidFill>
                <a:latin typeface="Roboto"/>
                <a:ea typeface="Roboto"/>
                <a:cs typeface="Roboto"/>
                <a:sym typeface="Roboto"/>
              </a:rPr>
              <a:t>BMS &amp; EMS integration into BESS;</a:t>
            </a:r>
          </a:p>
          <a:p>
            <a:pPr marL="355600" indent="-342900">
              <a:buFont typeface="Wingdings" panose="05000000000000000000" pitchFamily="2" charset="2"/>
              <a:buChar char="è"/>
            </a:pPr>
            <a:r>
              <a:rPr lang="en-GB" sz="2400" b="0" dirty="0">
                <a:solidFill>
                  <a:schemeClr val="tx1"/>
                </a:solidFill>
                <a:latin typeface="Roboto"/>
                <a:ea typeface="Roboto"/>
                <a:cs typeface="Roboto"/>
                <a:sym typeface="Roboto"/>
              </a:rPr>
              <a:t>Collaboration with University of Technology Sydney (UTS), Australia - </a:t>
            </a:r>
            <a:r>
              <a:rPr lang="en-GB" sz="2400" dirty="0">
                <a:solidFill>
                  <a:srgbClr val="54B1DF"/>
                </a:solidFill>
                <a:latin typeface="Roboto"/>
                <a:ea typeface="Roboto"/>
                <a:cs typeface="Roboto"/>
                <a:sym typeface="Roboto"/>
              </a:rPr>
              <a:t> </a:t>
            </a:r>
            <a:r>
              <a:rPr lang="en-GB" sz="2400" b="0" dirty="0">
                <a:solidFill>
                  <a:schemeClr val="tx1"/>
                </a:solidFill>
                <a:latin typeface="Roboto"/>
                <a:ea typeface="Roboto"/>
                <a:cs typeface="Roboto"/>
                <a:sym typeface="Roboto"/>
              </a:rPr>
              <a:t>as encouraged by the call text.</a:t>
            </a:r>
          </a:p>
          <a:p>
            <a:pPr marL="355600" indent="-342900">
              <a:buFont typeface="Wingdings" panose="05000000000000000000" pitchFamily="2" charset="2"/>
              <a:buChar char="è"/>
            </a:pPr>
            <a:endParaRPr lang="en-GB" sz="2400" dirty="0">
              <a:solidFill>
                <a:srgbClr val="54B1DF"/>
              </a:solidFill>
              <a:latin typeface="Roboto"/>
              <a:ea typeface="Roboto"/>
              <a:cs typeface="Roboto"/>
              <a:sym typeface="Roboto"/>
            </a:endParaRPr>
          </a:p>
        </p:txBody>
      </p:sp>
      <p:sp>
        <p:nvSpPr>
          <p:cNvPr id="2" name="Google Shape;55;g779b396984_3_75">
            <a:extLst>
              <a:ext uri="{FF2B5EF4-FFF2-40B4-BE49-F238E27FC236}">
                <a16:creationId xmlns:a16="http://schemas.microsoft.com/office/drawing/2014/main" id="{505BC9B2-C50B-1065-897C-2541DB7E6A9D}"/>
              </a:ext>
            </a:extLst>
          </p:cNvPr>
          <p:cNvSpPr txBox="1">
            <a:spLocks/>
          </p:cNvSpPr>
          <p:nvPr/>
        </p:nvSpPr>
        <p:spPr>
          <a:xfrm>
            <a:off x="473443" y="2377962"/>
            <a:ext cx="12171745" cy="158583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0" b="1" i="0" u="none" strike="noStrike" cap="none">
                <a:solidFill>
                  <a:srgbClr val="FAFAFA"/>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r>
              <a:rPr lang="en-GB" sz="2400" b="0" dirty="0">
                <a:solidFill>
                  <a:srgbClr val="54B1DF"/>
                </a:solidFill>
                <a:latin typeface="Roboto"/>
                <a:ea typeface="Roboto"/>
                <a:cs typeface="Roboto"/>
                <a:sym typeface="Roboto"/>
              </a:rPr>
              <a:t>MET </a:t>
            </a:r>
            <a:r>
              <a:rPr lang="en-GB" sz="2400" b="0" dirty="0">
                <a:solidFill>
                  <a:schemeClr val="tx1"/>
                </a:solidFill>
                <a:latin typeface="Roboto"/>
                <a:ea typeface="Roboto"/>
                <a:cs typeface="Roboto"/>
                <a:sym typeface="Roboto"/>
              </a:rPr>
              <a:t>is developing a modular SIB based BESS for residential applications, therefore the primary interest of the company would be to collaborate on developing this type of technology.</a:t>
            </a:r>
            <a:endParaRPr lang="en-GB" sz="2400" b="0" dirty="0">
              <a:solidFill>
                <a:srgbClr val="54B1DF"/>
              </a:solidFill>
              <a:latin typeface="Roboto"/>
              <a:ea typeface="Roboto"/>
              <a:cs typeface="Roboto"/>
              <a:sym typeface="Roboto"/>
            </a:endParaRPr>
          </a:p>
        </p:txBody>
      </p:sp>
      <p:sp>
        <p:nvSpPr>
          <p:cNvPr id="4" name="Google Shape;55;g779b396984_3_75">
            <a:extLst>
              <a:ext uri="{FF2B5EF4-FFF2-40B4-BE49-F238E27FC236}">
                <a16:creationId xmlns:a16="http://schemas.microsoft.com/office/drawing/2014/main" id="{80F7B1D5-0D9C-8045-BA12-29879E2A9255}"/>
              </a:ext>
            </a:extLst>
          </p:cNvPr>
          <p:cNvSpPr txBox="1">
            <a:spLocks/>
          </p:cNvSpPr>
          <p:nvPr/>
        </p:nvSpPr>
        <p:spPr>
          <a:xfrm>
            <a:off x="609060" y="3782967"/>
            <a:ext cx="8306340" cy="596730"/>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0" b="1" i="0" u="none" strike="noStrike" cap="none">
                <a:solidFill>
                  <a:srgbClr val="FAFAFA"/>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r>
              <a:rPr lang="en-GB" sz="2400" b="0" dirty="0">
                <a:solidFill>
                  <a:schemeClr val="tx1"/>
                </a:solidFill>
                <a:latin typeface="Roboto"/>
                <a:ea typeface="Roboto"/>
                <a:cs typeface="Roboto"/>
                <a:sym typeface="Roboto"/>
              </a:rPr>
              <a:t>Areas of contribution:</a:t>
            </a:r>
          </a:p>
        </p:txBody>
      </p:sp>
      <p:pic>
        <p:nvPicPr>
          <p:cNvPr id="11" name="Picture 10">
            <a:extLst>
              <a:ext uri="{FF2B5EF4-FFF2-40B4-BE49-F238E27FC236}">
                <a16:creationId xmlns:a16="http://schemas.microsoft.com/office/drawing/2014/main" id="{AC76B9B1-7AF2-1E2B-74E3-0ACB3329EFCE}"/>
              </a:ext>
            </a:extLst>
          </p:cNvPr>
          <p:cNvPicPr>
            <a:picLocks noChangeAspect="1"/>
          </p:cNvPicPr>
          <p:nvPr/>
        </p:nvPicPr>
        <p:blipFill>
          <a:blip r:embed="rId4"/>
          <a:stretch>
            <a:fillRect/>
          </a:stretch>
        </p:blipFill>
        <p:spPr>
          <a:xfrm>
            <a:off x="8744021" y="6331061"/>
            <a:ext cx="2224338" cy="1796819"/>
          </a:xfrm>
          <a:prstGeom prst="rect">
            <a:avLst/>
          </a:prstGeom>
        </p:spPr>
      </p:pic>
    </p:spTree>
    <p:extLst>
      <p:ext uri="{BB962C8B-B14F-4D97-AF65-F5344CB8AC3E}">
        <p14:creationId xmlns:p14="http://schemas.microsoft.com/office/powerpoint/2010/main" val="181324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fb44de110c_0_26"/>
          <p:cNvSpPr txBox="1"/>
          <p:nvPr/>
        </p:nvSpPr>
        <p:spPr>
          <a:xfrm>
            <a:off x="861625" y="5342025"/>
            <a:ext cx="6242400" cy="23571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720"/>
              </a:spcBef>
              <a:spcAft>
                <a:spcPts val="0"/>
              </a:spcAft>
              <a:buClr>
                <a:srgbClr val="000000"/>
              </a:buClr>
              <a:buSzPts val="1100"/>
              <a:buFont typeface="Arial"/>
              <a:buNone/>
            </a:pPr>
            <a:r>
              <a:rPr lang="en-US" sz="1500" b="1" dirty="0">
                <a:solidFill>
                  <a:schemeClr val="dk1"/>
                </a:solidFill>
                <a:latin typeface="Roboto"/>
                <a:ea typeface="Roboto"/>
                <a:cs typeface="Roboto"/>
                <a:sym typeface="Roboto"/>
              </a:rPr>
              <a:t>Company: </a:t>
            </a:r>
            <a:r>
              <a:rPr lang="en-US" sz="1500" dirty="0">
                <a:solidFill>
                  <a:schemeClr val="dk1"/>
                </a:solidFill>
                <a:latin typeface="Roboto"/>
                <a:ea typeface="Roboto"/>
                <a:cs typeface="Roboto"/>
                <a:sym typeface="Roboto"/>
              </a:rPr>
              <a:t>UAB </a:t>
            </a:r>
            <a:r>
              <a:rPr lang="en-US" sz="1500" dirty="0" err="1">
                <a:solidFill>
                  <a:schemeClr val="dk1"/>
                </a:solidFill>
                <a:latin typeface="Roboto"/>
                <a:ea typeface="Roboto"/>
                <a:cs typeface="Roboto"/>
                <a:sym typeface="Roboto"/>
              </a:rPr>
              <a:t>Modernios</a:t>
            </a:r>
            <a:r>
              <a:rPr lang="en-US" sz="1500" dirty="0">
                <a:solidFill>
                  <a:schemeClr val="dk1"/>
                </a:solidFill>
                <a:latin typeface="Roboto"/>
                <a:ea typeface="Roboto"/>
                <a:cs typeface="Roboto"/>
                <a:sym typeface="Roboto"/>
              </a:rPr>
              <a:t> E-</a:t>
            </a:r>
            <a:r>
              <a:rPr lang="en-US" sz="1500" dirty="0" err="1">
                <a:solidFill>
                  <a:schemeClr val="dk1"/>
                </a:solidFill>
                <a:latin typeface="Roboto"/>
                <a:ea typeface="Roboto"/>
                <a:cs typeface="Roboto"/>
                <a:sym typeface="Roboto"/>
              </a:rPr>
              <a:t>Technologijos</a:t>
            </a:r>
            <a:endParaRPr sz="1500"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100"/>
              <a:buFont typeface="Arial"/>
              <a:buNone/>
            </a:pPr>
            <a:r>
              <a:rPr lang="en-US" sz="1500" b="1" i="0" u="none" strike="noStrike" cap="none" dirty="0">
                <a:solidFill>
                  <a:schemeClr val="dk1"/>
                </a:solidFill>
                <a:latin typeface="Roboto"/>
                <a:ea typeface="Roboto"/>
                <a:cs typeface="Roboto"/>
                <a:sym typeface="Roboto"/>
              </a:rPr>
              <a:t>Address:</a:t>
            </a:r>
            <a:r>
              <a:rPr lang="en-US" sz="1500" b="0" i="0" u="none" strike="noStrike" cap="none" dirty="0">
                <a:solidFill>
                  <a:schemeClr val="dk1"/>
                </a:solidFill>
                <a:latin typeface="Roboto"/>
                <a:ea typeface="Roboto"/>
                <a:cs typeface="Roboto"/>
                <a:sym typeface="Roboto"/>
              </a:rPr>
              <a:t> 	</a:t>
            </a:r>
            <a:r>
              <a:rPr lang="en-US" sz="1500" b="0" i="0" u="none" strike="noStrike" cap="none" dirty="0" err="1">
                <a:solidFill>
                  <a:schemeClr val="dk1"/>
                </a:solidFill>
                <a:latin typeface="Roboto"/>
                <a:ea typeface="Roboto"/>
                <a:cs typeface="Roboto"/>
                <a:sym typeface="Roboto"/>
              </a:rPr>
              <a:t>Vismaliukų</a:t>
            </a:r>
            <a:r>
              <a:rPr lang="en-US" sz="1500" b="0" i="0" u="none" strike="noStrike" cap="none" dirty="0">
                <a:solidFill>
                  <a:schemeClr val="dk1"/>
                </a:solidFill>
                <a:latin typeface="Roboto"/>
                <a:ea typeface="Roboto"/>
                <a:cs typeface="Roboto"/>
                <a:sym typeface="Roboto"/>
              </a:rPr>
              <a:t> g. 34, LT-10243 Vilnius, Lithuania</a:t>
            </a:r>
            <a:endParaRPr sz="1500" b="0"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100"/>
              <a:buFont typeface="Arial"/>
              <a:buNone/>
            </a:pPr>
            <a:r>
              <a:rPr lang="en-US" sz="1500" b="1" i="0" u="none" strike="noStrike" cap="none" dirty="0">
                <a:solidFill>
                  <a:schemeClr val="dk1"/>
                </a:solidFill>
                <a:latin typeface="Roboto"/>
                <a:ea typeface="Roboto"/>
                <a:cs typeface="Roboto"/>
                <a:sym typeface="Roboto"/>
              </a:rPr>
              <a:t>Mob.:</a:t>
            </a:r>
            <a:r>
              <a:rPr lang="en-US" sz="1500" b="0" i="0" u="none" strike="noStrike" cap="none" dirty="0">
                <a:solidFill>
                  <a:schemeClr val="dk1"/>
                </a:solidFill>
                <a:latin typeface="Roboto"/>
                <a:ea typeface="Roboto"/>
                <a:cs typeface="Roboto"/>
                <a:sym typeface="Roboto"/>
              </a:rPr>
              <a:t> 	+370 5 2500616</a:t>
            </a:r>
            <a:endParaRPr sz="1500" b="0"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100"/>
              <a:buFont typeface="Arial"/>
              <a:buNone/>
            </a:pPr>
            <a:r>
              <a:rPr lang="en-US" sz="1500" b="1" i="0" u="none" strike="noStrike" cap="none" dirty="0">
                <a:solidFill>
                  <a:schemeClr val="dk1"/>
                </a:solidFill>
                <a:latin typeface="Roboto"/>
                <a:ea typeface="Roboto"/>
                <a:cs typeface="Roboto"/>
                <a:sym typeface="Roboto"/>
              </a:rPr>
              <a:t>E-mail:</a:t>
            </a:r>
            <a:r>
              <a:rPr lang="en-US" sz="1500" b="0" i="0" u="none" strike="noStrike" cap="none" dirty="0">
                <a:solidFill>
                  <a:schemeClr val="dk1"/>
                </a:solidFill>
                <a:latin typeface="Roboto"/>
                <a:ea typeface="Roboto"/>
                <a:cs typeface="Roboto"/>
                <a:sym typeface="Roboto"/>
              </a:rPr>
              <a:t> 	</a:t>
            </a:r>
            <a:r>
              <a:rPr lang="lt-LT" sz="1500" b="0" i="0" u="sng" strike="noStrike" cap="none" dirty="0">
                <a:solidFill>
                  <a:schemeClr val="dk1"/>
                </a:solidFill>
                <a:latin typeface="Roboto"/>
                <a:ea typeface="Roboto"/>
                <a:cs typeface="Roboto"/>
                <a:sym typeface="Roboto"/>
              </a:rPr>
              <a:t>dainius</a:t>
            </a:r>
            <a:r>
              <a:rPr lang="en-US" sz="1500" b="0" i="0" u="sng" strike="noStrike" cap="none" dirty="0">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@met.lt</a:t>
            </a:r>
            <a:endParaRPr sz="1500" b="0" i="0" u="none" strike="noStrike" cap="none"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100"/>
              <a:buFont typeface="Arial"/>
              <a:buNone/>
            </a:pPr>
            <a:r>
              <a:rPr lang="en-US" sz="1500" b="1" dirty="0">
                <a:solidFill>
                  <a:schemeClr val="dk1"/>
                </a:solidFill>
                <a:latin typeface="Roboto"/>
                <a:ea typeface="Roboto"/>
                <a:cs typeface="Roboto"/>
                <a:sym typeface="Roboto"/>
              </a:rPr>
              <a:t>Website</a:t>
            </a:r>
            <a:r>
              <a:rPr lang="en-US" sz="1500" dirty="0">
                <a:solidFill>
                  <a:schemeClr val="dk1"/>
                </a:solidFill>
                <a:latin typeface="Roboto"/>
                <a:ea typeface="Roboto"/>
                <a:cs typeface="Roboto"/>
                <a:sym typeface="Roboto"/>
              </a:rPr>
              <a:t>: 	</a:t>
            </a:r>
            <a:r>
              <a:rPr lang="en-US" sz="1500" u="sng" dirty="0">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https://met.lt</a:t>
            </a:r>
            <a:r>
              <a:rPr lang="en-US" sz="1500" dirty="0">
                <a:solidFill>
                  <a:schemeClr val="dk1"/>
                </a:solidFill>
                <a:latin typeface="Roboto"/>
                <a:ea typeface="Roboto"/>
                <a:cs typeface="Roboto"/>
                <a:sym typeface="Roboto"/>
              </a:rPr>
              <a:t> </a:t>
            </a:r>
            <a:endParaRPr sz="1500" dirty="0">
              <a:solidFill>
                <a:schemeClr val="dk1"/>
              </a:solidFill>
              <a:latin typeface="Roboto"/>
              <a:ea typeface="Roboto"/>
              <a:cs typeface="Roboto"/>
              <a:sym typeface="Roboto"/>
            </a:endParaRPr>
          </a:p>
          <a:p>
            <a:pPr marL="0" marR="0" lvl="0" indent="0" algn="l" rtl="0">
              <a:lnSpc>
                <a:spcPct val="100000"/>
              </a:lnSpc>
              <a:spcBef>
                <a:spcPts val="720"/>
              </a:spcBef>
              <a:spcAft>
                <a:spcPts val="0"/>
              </a:spcAft>
              <a:buClr>
                <a:srgbClr val="000000"/>
              </a:buClr>
              <a:buSzPts val="1100"/>
              <a:buFont typeface="Arial"/>
              <a:buNone/>
            </a:pPr>
            <a:endParaRPr sz="1500" b="0" i="0" u="none" strike="noStrike" cap="none" dirty="0">
              <a:solidFill>
                <a:srgbClr val="000000"/>
              </a:solidFill>
              <a:latin typeface="Roboto"/>
              <a:ea typeface="Roboto"/>
              <a:cs typeface="Roboto"/>
              <a:sym typeface="Roboto"/>
            </a:endParaRPr>
          </a:p>
        </p:txBody>
      </p:sp>
      <p:sp>
        <p:nvSpPr>
          <p:cNvPr id="254" name="Google Shape;254;gfb44de110c_0_26"/>
          <p:cNvSpPr txBox="1"/>
          <p:nvPr/>
        </p:nvSpPr>
        <p:spPr>
          <a:xfrm>
            <a:off x="762200" y="2071175"/>
            <a:ext cx="6304500" cy="2724300"/>
          </a:xfrm>
          <a:prstGeom prst="rect">
            <a:avLst/>
          </a:prstGeom>
          <a:noFill/>
          <a:ln>
            <a:noFill/>
          </a:ln>
        </p:spPr>
        <p:txBody>
          <a:bodyPr spcFirstLastPara="1" wrap="square" lIns="91425" tIns="91425" rIns="91425" bIns="91425" anchor="t" anchorCtr="0">
            <a:spAutoFit/>
          </a:bodyPr>
          <a:lstStyle/>
          <a:p>
            <a:pPr marL="9144" lvl="0" indent="0" algn="l" rtl="0">
              <a:lnSpc>
                <a:spcPct val="100000"/>
              </a:lnSpc>
              <a:spcBef>
                <a:spcPts val="0"/>
              </a:spcBef>
              <a:spcAft>
                <a:spcPts val="0"/>
              </a:spcAft>
              <a:buNone/>
            </a:pPr>
            <a:r>
              <a:rPr lang="en-US" sz="5500" b="1">
                <a:solidFill>
                  <a:srgbClr val="232323"/>
                </a:solidFill>
                <a:latin typeface="Roboto"/>
                <a:ea typeface="Roboto"/>
                <a:cs typeface="Roboto"/>
                <a:sym typeface="Roboto"/>
              </a:rPr>
              <a:t>We are</a:t>
            </a:r>
            <a:endParaRPr sz="5500" b="1">
              <a:solidFill>
                <a:srgbClr val="232323"/>
              </a:solidFill>
              <a:latin typeface="Roboto"/>
              <a:ea typeface="Roboto"/>
              <a:cs typeface="Roboto"/>
              <a:sym typeface="Roboto"/>
            </a:endParaRPr>
          </a:p>
          <a:p>
            <a:pPr marL="9144" lvl="0" indent="0" algn="l" rtl="0">
              <a:lnSpc>
                <a:spcPct val="100000"/>
              </a:lnSpc>
              <a:spcBef>
                <a:spcPts val="0"/>
              </a:spcBef>
              <a:spcAft>
                <a:spcPts val="0"/>
              </a:spcAft>
              <a:buNone/>
            </a:pPr>
            <a:r>
              <a:rPr lang="en-US" sz="5500" b="1">
                <a:solidFill>
                  <a:srgbClr val="232323"/>
                </a:solidFill>
                <a:latin typeface="Roboto"/>
                <a:ea typeface="Roboto"/>
                <a:cs typeface="Roboto"/>
                <a:sym typeface="Roboto"/>
              </a:rPr>
              <a:t>Your Innovation</a:t>
            </a:r>
            <a:endParaRPr sz="5500" b="1">
              <a:solidFill>
                <a:srgbClr val="232323"/>
              </a:solidFill>
              <a:latin typeface="Roboto"/>
              <a:ea typeface="Roboto"/>
              <a:cs typeface="Roboto"/>
              <a:sym typeface="Roboto"/>
            </a:endParaRPr>
          </a:p>
          <a:p>
            <a:pPr marL="9144" lvl="0" indent="0" algn="l" rtl="0">
              <a:lnSpc>
                <a:spcPct val="100000"/>
              </a:lnSpc>
              <a:spcBef>
                <a:spcPts val="0"/>
              </a:spcBef>
              <a:spcAft>
                <a:spcPts val="0"/>
              </a:spcAft>
              <a:buNone/>
            </a:pPr>
            <a:r>
              <a:rPr lang="en-US" sz="5500" b="1">
                <a:solidFill>
                  <a:srgbClr val="54B1DF"/>
                </a:solidFill>
                <a:latin typeface="Roboto"/>
                <a:ea typeface="Roboto"/>
                <a:cs typeface="Roboto"/>
                <a:sym typeface="Roboto"/>
              </a:rPr>
              <a:t>Enablers</a:t>
            </a:r>
            <a:endParaRPr sz="5500" b="1">
              <a:solidFill>
                <a:srgbClr val="54B1DF"/>
              </a:solidFill>
              <a:latin typeface="Roboto"/>
              <a:ea typeface="Roboto"/>
              <a:cs typeface="Roboto"/>
              <a:sym typeface="Roboto"/>
            </a:endParaRPr>
          </a:p>
        </p:txBody>
      </p:sp>
      <p:sp>
        <p:nvSpPr>
          <p:cNvPr id="255" name="Google Shape;255;gfb44de110c_0_26"/>
          <p:cNvSpPr/>
          <p:nvPr/>
        </p:nvSpPr>
        <p:spPr>
          <a:xfrm>
            <a:off x="11950800" y="2725400"/>
            <a:ext cx="3289500" cy="5402700"/>
          </a:xfrm>
          <a:prstGeom prst="rect">
            <a:avLst/>
          </a:prstGeom>
          <a:solidFill>
            <a:srgbClr val="54B1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fb44de110c_0_26"/>
          <p:cNvSpPr/>
          <p:nvPr/>
        </p:nvSpPr>
        <p:spPr>
          <a:xfrm>
            <a:off x="2038425" y="609587"/>
            <a:ext cx="13334" cy="610235"/>
          </a:xfrm>
          <a:custGeom>
            <a:avLst/>
            <a:gdLst/>
            <a:ahLst/>
            <a:cxnLst/>
            <a:rect l="l" t="t" r="r" b="b"/>
            <a:pathLst>
              <a:path w="13334" h="610235" extrusionOk="0">
                <a:moveTo>
                  <a:pt x="12712" y="0"/>
                </a:moveTo>
                <a:lnTo>
                  <a:pt x="0" y="0"/>
                </a:lnTo>
                <a:lnTo>
                  <a:pt x="0" y="609612"/>
                </a:lnTo>
                <a:lnTo>
                  <a:pt x="12712" y="609612"/>
                </a:lnTo>
                <a:lnTo>
                  <a:pt x="12712" y="0"/>
                </a:lnTo>
                <a:close/>
              </a:path>
            </a:pathLst>
          </a:custGeom>
          <a:solidFill>
            <a:srgbClr val="D6D6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7" name="Google Shape;257;gfb44de110c_0_26"/>
          <p:cNvSpPr txBox="1"/>
          <p:nvPr/>
        </p:nvSpPr>
        <p:spPr>
          <a:xfrm>
            <a:off x="2261603" y="841822"/>
            <a:ext cx="2399400" cy="378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Roboto"/>
                <a:ea typeface="Roboto"/>
                <a:cs typeface="Roboto"/>
                <a:sym typeface="Roboto"/>
              </a:rPr>
              <a:t>MODERN E-TECHNOLOGIES</a:t>
            </a:r>
            <a:endParaRPr sz="1200" b="1" i="0" u="none" strike="noStrike" cap="none" dirty="0">
              <a:solidFill>
                <a:srgbClr val="000000"/>
              </a:solidFill>
              <a:latin typeface="Roboto"/>
              <a:ea typeface="Roboto"/>
              <a:cs typeface="Roboto"/>
              <a:sym typeface="Roboto"/>
            </a:endParaRPr>
          </a:p>
        </p:txBody>
      </p:sp>
      <p:pic>
        <p:nvPicPr>
          <p:cNvPr id="258" name="Google Shape;258;gfb44de110c_0_26"/>
          <p:cNvPicPr preferRelativeResize="0"/>
          <p:nvPr/>
        </p:nvPicPr>
        <p:blipFill rotWithShape="1">
          <a:blip r:embed="rId5">
            <a:alphaModFix/>
          </a:blip>
          <a:srcRect/>
          <a:stretch/>
        </p:blipFill>
        <p:spPr>
          <a:xfrm>
            <a:off x="762202" y="725658"/>
            <a:ext cx="1060201" cy="378093"/>
          </a:xfrm>
          <a:prstGeom prst="rect">
            <a:avLst/>
          </a:prstGeom>
          <a:noFill/>
          <a:ln>
            <a:noFill/>
          </a:ln>
        </p:spPr>
      </p:pic>
      <p:pic>
        <p:nvPicPr>
          <p:cNvPr id="259" name="Google Shape;259;gfb44de110c_0_26"/>
          <p:cNvPicPr preferRelativeResize="0"/>
          <p:nvPr/>
        </p:nvPicPr>
        <p:blipFill rotWithShape="1">
          <a:blip r:embed="rId6">
            <a:alphaModFix/>
          </a:blip>
          <a:srcRect l="-30857" t="21068" r="24452" b="20472"/>
          <a:stretch/>
        </p:blipFill>
        <p:spPr>
          <a:xfrm rot="5400000">
            <a:off x="8398975" y="343950"/>
            <a:ext cx="7185000" cy="6497100"/>
          </a:xfrm>
          <a:prstGeom prst="flowChartDelay">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Words>
  <Application>Microsoft Office PowerPoint</Application>
  <PresentationFormat>Custom</PresentationFormat>
  <Paragraphs>50</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Verdana</vt:lpstr>
      <vt:lpstr>Roboto Medium</vt:lpstr>
      <vt:lpstr>Arial</vt:lpstr>
      <vt:lpstr>Roboto</vt:lpstr>
      <vt:lpstr>Wingdings</vt:lpstr>
      <vt:lpstr>Office Theme</vt:lpstr>
      <vt:lpstr>Modern E-Technologies</vt:lpstr>
      <vt:lpstr>About us</vt:lpstr>
      <vt:lpstr>PowerPoint Presentation</vt:lpstr>
      <vt:lpstr>About Met R&amp;D </vt:lpstr>
      <vt:lpstr>Call of interest for Modern E-technologies</vt:lpstr>
      <vt:lpstr>Areas of potential contribution from Modern E-technologies: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E-Technologies</dc:title>
  <cp:lastModifiedBy>Dainius Horbačauskas</cp:lastModifiedBy>
  <cp:revision>2</cp:revision>
  <dcterms:created xsi:type="dcterms:W3CDTF">2020-03-10T11:35:32Z</dcterms:created>
  <dcterms:modified xsi:type="dcterms:W3CDTF">2024-01-17T07:27:04Z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2019-07-23T00:00:00Z</vt:filetime>
  </property>
  <property fmtid="{D5CDD505-2E9C-101B-9397-08002B2CF9AE}" pid="3" name="Creator">
    <vt:lpwstr>Adobe InDesign 14.0 (Macintosh)</vt:lpwstr>
  </property>
  <property fmtid="{D5CDD505-2E9C-101B-9397-08002B2CF9AE}" pid="4" name="LastSaved">
    <vt:filetime>2020-03-10T00:00:00Z</vt:filetime>
  </property>
</Properties>
</file>